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Times New Roman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154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wipe dir="r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1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50.svg"/><Relationship Id="rId5" Type="http://schemas.openxmlformats.org/officeDocument/2006/relationships/image" Target="../media/image4.sv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4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" Type="http://schemas.openxmlformats.org/officeDocument/2006/relationships/image" Target="../media/image4.svg"/><Relationship Id="rId7" Type="http://schemas.openxmlformats.org/officeDocument/2006/relationships/image" Target="../media/image52.sv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image" Target="../media/image3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4.svg"/><Relationship Id="rId5" Type="http://schemas.openxmlformats.org/officeDocument/2006/relationships/image" Target="../media/image16.svg"/><Relationship Id="rId15" Type="http://schemas.openxmlformats.org/officeDocument/2006/relationships/image" Target="../media/image58.svg"/><Relationship Id="rId10" Type="http://schemas.openxmlformats.org/officeDocument/2006/relationships/image" Target="../media/image53.png"/><Relationship Id="rId19" Type="http://schemas.openxmlformats.org/officeDocument/2006/relationships/image" Target="../media/image62.svg"/><Relationship Id="rId4" Type="http://schemas.openxmlformats.org/officeDocument/2006/relationships/image" Target="../media/image15.png"/><Relationship Id="rId9" Type="http://schemas.openxmlformats.org/officeDocument/2006/relationships/image" Target="../media/image2.svg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4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jpe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6.svg"/><Relationship Id="rId7" Type="http://schemas.openxmlformats.org/officeDocument/2006/relationships/image" Target="../media/image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16.svg"/><Relationship Id="rId10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2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34.png"/><Relationship Id="rId5" Type="http://schemas.openxmlformats.org/officeDocument/2006/relationships/image" Target="../media/image16.svg"/><Relationship Id="rId10" Type="http://schemas.openxmlformats.org/officeDocument/2006/relationships/image" Target="../media/image33.png"/><Relationship Id="rId4" Type="http://schemas.openxmlformats.org/officeDocument/2006/relationships/image" Target="../media/image15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43866">
            <a:off x="-233493" y="8152226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7" y="0"/>
                </a:lnTo>
                <a:lnTo>
                  <a:pt x="5899867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507229">
            <a:off x="11682349" y="1333448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7" y="0"/>
                </a:lnTo>
                <a:lnTo>
                  <a:pt x="5899867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09366" y="-4877835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-2587865" y="-442919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5899867" y="0"/>
                </a:moveTo>
                <a:lnTo>
                  <a:pt x="0" y="0"/>
                </a:lnTo>
                <a:lnTo>
                  <a:pt x="0" y="7919285"/>
                </a:lnTo>
                <a:lnTo>
                  <a:pt x="5899867" y="7919285"/>
                </a:lnTo>
                <a:lnTo>
                  <a:pt x="58998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8517598">
            <a:off x="14170364" y="6142801"/>
            <a:ext cx="13161052" cy="12552353"/>
            <a:chOff x="0" y="0"/>
            <a:chExt cx="17548069" cy="167364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48069" cy="16736471"/>
            </a:xfrm>
            <a:custGeom>
              <a:avLst/>
              <a:gdLst/>
              <a:ahLst/>
              <a:cxnLst/>
              <a:rect l="l" t="t" r="r" b="b"/>
              <a:pathLst>
                <a:path w="17548069" h="16736471">
                  <a:moveTo>
                    <a:pt x="0" y="0"/>
                  </a:moveTo>
                  <a:lnTo>
                    <a:pt x="17548069" y="0"/>
                  </a:lnTo>
                  <a:lnTo>
                    <a:pt x="17548069" y="16736471"/>
                  </a:lnTo>
                  <a:lnTo>
                    <a:pt x="0" y="167364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6455356" y="6663726"/>
              <a:ext cx="4849738" cy="4056545"/>
            </a:xfrm>
            <a:custGeom>
              <a:avLst/>
              <a:gdLst/>
              <a:ahLst/>
              <a:cxnLst/>
              <a:rect l="l" t="t" r="r" b="b"/>
              <a:pathLst>
                <a:path w="4849738" h="4056545">
                  <a:moveTo>
                    <a:pt x="0" y="0"/>
                  </a:moveTo>
                  <a:lnTo>
                    <a:pt x="4849738" y="0"/>
                  </a:lnTo>
                  <a:lnTo>
                    <a:pt x="4849738" y="4056546"/>
                  </a:lnTo>
                  <a:lnTo>
                    <a:pt x="0" y="4056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9553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5673342" y="-92916"/>
            <a:ext cx="1907730" cy="1907730"/>
          </a:xfrm>
          <a:custGeom>
            <a:avLst/>
            <a:gdLst/>
            <a:ahLst/>
            <a:cxnLst/>
            <a:rect l="l" t="t" r="r" b="b"/>
            <a:pathLst>
              <a:path w="1907730" h="1907730">
                <a:moveTo>
                  <a:pt x="0" y="0"/>
                </a:moveTo>
                <a:lnTo>
                  <a:pt x="1907730" y="0"/>
                </a:lnTo>
                <a:lnTo>
                  <a:pt x="1907730" y="1907730"/>
                </a:lnTo>
                <a:lnTo>
                  <a:pt x="0" y="1907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62068" y="242586"/>
            <a:ext cx="1572227" cy="1572227"/>
          </a:xfrm>
          <a:custGeom>
            <a:avLst/>
            <a:gdLst/>
            <a:ahLst/>
            <a:cxnLst/>
            <a:rect l="l" t="t" r="r" b="b"/>
            <a:pathLst>
              <a:path w="1572227" h="1572227">
                <a:moveTo>
                  <a:pt x="0" y="0"/>
                </a:moveTo>
                <a:lnTo>
                  <a:pt x="1572227" y="0"/>
                </a:lnTo>
                <a:lnTo>
                  <a:pt x="1572227" y="1572228"/>
                </a:lnTo>
                <a:lnTo>
                  <a:pt x="0" y="15722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700741" y="2361550"/>
            <a:ext cx="5863082" cy="5863082"/>
          </a:xfrm>
          <a:custGeom>
            <a:avLst/>
            <a:gdLst/>
            <a:ahLst/>
            <a:cxnLst/>
            <a:rect l="l" t="t" r="r" b="b"/>
            <a:pathLst>
              <a:path w="5863082" h="5863082">
                <a:moveTo>
                  <a:pt x="0" y="0"/>
                </a:moveTo>
                <a:lnTo>
                  <a:pt x="5863083" y="0"/>
                </a:lnTo>
                <a:lnTo>
                  <a:pt x="5863083" y="5863082"/>
                </a:lnTo>
                <a:lnTo>
                  <a:pt x="0" y="586308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34295" y="3563861"/>
            <a:ext cx="10106011" cy="2334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64"/>
              </a:lnSpc>
            </a:pPr>
            <a:r>
              <a:rPr lang="en-US" sz="9600" b="1">
                <a:solidFill>
                  <a:srgbClr val="0150AC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Surveillance Intelligente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34295" y="5879198"/>
            <a:ext cx="6422592" cy="1586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13"/>
              </a:lnSpc>
            </a:pPr>
            <a:r>
              <a:rPr lang="en-US" sz="3799" b="1">
                <a:solidFill>
                  <a:srgbClr val="007ED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Intégration d’un capteur PIR avec alerte par e-mail et streaming vidéo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23518" y="2215340"/>
            <a:ext cx="5895446" cy="689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PROJET DE FIN D'ANNÉE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25892" y="299291"/>
            <a:ext cx="6775708" cy="12014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Université Hassan Premier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Faculté des Sciences et Techniques de SETTAT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MST- Réseaux et </a:t>
            </a:r>
            <a:r>
              <a:rPr lang="en-US" sz="21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Systèmes</a:t>
            </a:r>
            <a:r>
              <a:rPr lang="en-US" sz="2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Informatiques</a:t>
            </a:r>
            <a:endParaRPr lang="en-US" sz="2199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0526" y="8213043"/>
            <a:ext cx="3331236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Réalisé par 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Abdelmounim MOUADILI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20860" y="8213043"/>
            <a:ext cx="3507184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Sous la direction de 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Abderrahim MARZOUK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8213043"/>
            <a:ext cx="3951817" cy="120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Jury :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Abderrahim MARZOUK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Bouchaib NASSEREDDINE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86160" y="9798714"/>
            <a:ext cx="5063489" cy="377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Année</a:t>
            </a:r>
            <a:r>
              <a:rPr lang="en-US" sz="2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1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Universitaire</a:t>
            </a:r>
            <a:r>
              <a:rPr lang="en-US" sz="21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: 2024-2025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0">
            <a:extLst>
              <a:ext uri="{FF2B5EF4-FFF2-40B4-BE49-F238E27FC236}">
                <a16:creationId xmlns:a16="http://schemas.microsoft.com/office/drawing/2014/main" id="{FFF05A80-C17B-63D4-064A-AB3E187ABF19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9B837B2-838E-2368-2173-88818166CF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7CEAF505-FC24-0258-10A2-55C61790529A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 descr="Hexagon Technology Element Design"/>
          <p:cNvSpPr/>
          <p:nvPr/>
        </p:nvSpPr>
        <p:spPr>
          <a:xfrm>
            <a:off x="12027244" y="-456723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Technology Circle Gear"/>
          <p:cNvSpPr/>
          <p:nvPr/>
        </p:nvSpPr>
        <p:spPr>
          <a:xfrm>
            <a:off x="-13054898" y="-3575388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01315" y="9623093"/>
            <a:ext cx="3023790" cy="302379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29189" y="-363803"/>
            <a:ext cx="963416" cy="9634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 descr="Hexagon connection technology line"/>
          <p:cNvSpPr/>
          <p:nvPr/>
        </p:nvSpPr>
        <p:spPr>
          <a:xfrm>
            <a:off x="15491819" y="7418444"/>
            <a:ext cx="3811334" cy="4114800"/>
          </a:xfrm>
          <a:custGeom>
            <a:avLst/>
            <a:gdLst/>
            <a:ahLst/>
            <a:cxnLst/>
            <a:rect l="l" t="t" r="r" b="b"/>
            <a:pathLst>
              <a:path w="3811334" h="4114800">
                <a:moveTo>
                  <a:pt x="0" y="0"/>
                </a:moveTo>
                <a:lnTo>
                  <a:pt x="3811333" y="0"/>
                </a:lnTo>
                <a:lnTo>
                  <a:pt x="38113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2316595" y="1981887"/>
            <a:ext cx="14347696" cy="7801560"/>
          </a:xfrm>
          <a:custGeom>
            <a:avLst/>
            <a:gdLst/>
            <a:ahLst/>
            <a:cxnLst/>
            <a:rect l="l" t="t" r="r" b="b"/>
            <a:pathLst>
              <a:path w="14347696" h="7801560">
                <a:moveTo>
                  <a:pt x="0" y="0"/>
                </a:moveTo>
                <a:lnTo>
                  <a:pt x="14347696" y="0"/>
                </a:lnTo>
                <a:lnTo>
                  <a:pt x="14347696" y="7801560"/>
                </a:lnTo>
                <a:lnTo>
                  <a:pt x="0" y="7801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02219" y="559034"/>
            <a:ext cx="14962072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7ED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Schéma Électrique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</a:p>
        </p:txBody>
      </p:sp>
    </p:spTree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0">
            <a:extLst>
              <a:ext uri="{FF2B5EF4-FFF2-40B4-BE49-F238E27FC236}">
                <a16:creationId xmlns:a16="http://schemas.microsoft.com/office/drawing/2014/main" id="{1ADA4B91-E29F-F4AB-C559-6B78C350A5C3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3AF952B8-E810-235B-6147-F6F8FF4D268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BC75E00F-4CEE-724B-52FB-3BD44B3280A8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 descr="Hexagon Technology Element Design"/>
          <p:cNvSpPr/>
          <p:nvPr/>
        </p:nvSpPr>
        <p:spPr>
          <a:xfrm>
            <a:off x="12027244" y="-456723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Technology Circle Gear"/>
          <p:cNvSpPr/>
          <p:nvPr/>
        </p:nvSpPr>
        <p:spPr>
          <a:xfrm>
            <a:off x="-13054898" y="-3575388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01315" y="9623093"/>
            <a:ext cx="3023790" cy="302379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29189" y="-363803"/>
            <a:ext cx="963416" cy="9634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 descr="Hexagon connection technology line"/>
          <p:cNvSpPr/>
          <p:nvPr/>
        </p:nvSpPr>
        <p:spPr>
          <a:xfrm>
            <a:off x="15491819" y="7418444"/>
            <a:ext cx="3811334" cy="4114800"/>
          </a:xfrm>
          <a:custGeom>
            <a:avLst/>
            <a:gdLst/>
            <a:ahLst/>
            <a:cxnLst/>
            <a:rect l="l" t="t" r="r" b="b"/>
            <a:pathLst>
              <a:path w="3811334" h="4114800">
                <a:moveTo>
                  <a:pt x="0" y="0"/>
                </a:moveTo>
                <a:lnTo>
                  <a:pt x="3811333" y="0"/>
                </a:lnTo>
                <a:lnTo>
                  <a:pt x="38113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187616" y="1807444"/>
            <a:ext cx="10232338" cy="8092171"/>
          </a:xfrm>
          <a:custGeom>
            <a:avLst/>
            <a:gdLst/>
            <a:ahLst/>
            <a:cxnLst/>
            <a:rect l="l" t="t" r="r" b="b"/>
            <a:pathLst>
              <a:path w="10232338" h="8092171">
                <a:moveTo>
                  <a:pt x="0" y="0"/>
                </a:moveTo>
                <a:lnTo>
                  <a:pt x="10232339" y="0"/>
                </a:lnTo>
                <a:lnTo>
                  <a:pt x="10232339" y="8092171"/>
                </a:lnTo>
                <a:lnTo>
                  <a:pt x="0" y="80921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5445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702219" y="559034"/>
            <a:ext cx="14962072" cy="106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7ED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Montage du circuit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r>
          </a:p>
        </p:txBody>
      </p:sp>
    </p:spTree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 rot="-5400000" flipH="1">
            <a:off x="14949554" y="5943064"/>
            <a:ext cx="5773807" cy="7750076"/>
          </a:xfrm>
          <a:custGeom>
            <a:avLst/>
            <a:gdLst/>
            <a:ahLst/>
            <a:cxnLst/>
            <a:rect l="l" t="t" r="r" b="b"/>
            <a:pathLst>
              <a:path w="5773807" h="7750076">
                <a:moveTo>
                  <a:pt x="5773806" y="0"/>
                </a:moveTo>
                <a:lnTo>
                  <a:pt x="0" y="0"/>
                </a:lnTo>
                <a:lnTo>
                  <a:pt x="0" y="7750076"/>
                </a:lnTo>
                <a:lnTo>
                  <a:pt x="5773806" y="7750076"/>
                </a:lnTo>
                <a:lnTo>
                  <a:pt x="57738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E18EC1ED-EFAC-F853-B1CE-856B4715460E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8F0AC84A-971A-670C-9826-1D35D4B8D9E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D04AFE3B-F63B-9E88-5777-35E31910033E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7725279" y="-6854389"/>
            <a:ext cx="9908664" cy="9450388"/>
          </a:xfrm>
          <a:custGeom>
            <a:avLst/>
            <a:gdLst/>
            <a:ahLst/>
            <a:cxnLst/>
            <a:rect l="l" t="t" r="r" b="b"/>
            <a:pathLst>
              <a:path w="9908664" h="9450388">
                <a:moveTo>
                  <a:pt x="0" y="0"/>
                </a:moveTo>
                <a:lnTo>
                  <a:pt x="9908664" y="0"/>
                </a:lnTo>
                <a:lnTo>
                  <a:pt x="9908664" y="9450389"/>
                </a:lnTo>
                <a:lnTo>
                  <a:pt x="0" y="94503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423638" y="1685410"/>
            <a:ext cx="1728723" cy="172872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4825388" cy="10287000"/>
            <a:chOff x="0" y="0"/>
            <a:chExt cx="1270884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0884" cy="2709333"/>
            </a:xfrm>
            <a:custGeom>
              <a:avLst/>
              <a:gdLst/>
              <a:ahLst/>
              <a:cxnLst/>
              <a:rect l="l" t="t" r="r" b="b"/>
              <a:pathLst>
                <a:path w="1270884" h="2709333">
                  <a:moveTo>
                    <a:pt x="0" y="0"/>
                  </a:moveTo>
                  <a:lnTo>
                    <a:pt x="1270884" y="0"/>
                  </a:lnTo>
                  <a:lnTo>
                    <a:pt x="12708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6B7F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1270884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1034398" y="-4140554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0" y="0"/>
            <a:ext cx="963416" cy="9634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0488" y="1203702"/>
            <a:ext cx="428212" cy="4282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167090" y="8776592"/>
            <a:ext cx="677884" cy="67788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5400000" flipH="1">
            <a:off x="-818023" y="5998878"/>
            <a:ext cx="5447678" cy="7312320"/>
          </a:xfrm>
          <a:custGeom>
            <a:avLst/>
            <a:gdLst/>
            <a:ahLst/>
            <a:cxnLst/>
            <a:rect l="l" t="t" r="r" b="b"/>
            <a:pathLst>
              <a:path w="5447678" h="7312320">
                <a:moveTo>
                  <a:pt x="5447678" y="0"/>
                </a:moveTo>
                <a:lnTo>
                  <a:pt x="0" y="0"/>
                </a:lnTo>
                <a:lnTo>
                  <a:pt x="0" y="7312319"/>
                </a:lnTo>
                <a:lnTo>
                  <a:pt x="5447678" y="7312319"/>
                </a:lnTo>
                <a:lnTo>
                  <a:pt x="544767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flipV="1">
            <a:off x="3844974" y="4777291"/>
            <a:ext cx="13081734" cy="1362681"/>
          </a:xfrm>
          <a:custGeom>
            <a:avLst/>
            <a:gdLst/>
            <a:ahLst/>
            <a:cxnLst/>
            <a:rect l="l" t="t" r="r" b="b"/>
            <a:pathLst>
              <a:path w="13081734" h="1362681">
                <a:moveTo>
                  <a:pt x="0" y="1362681"/>
                </a:moveTo>
                <a:lnTo>
                  <a:pt x="13081734" y="1362681"/>
                </a:lnTo>
                <a:lnTo>
                  <a:pt x="13081734" y="0"/>
                </a:lnTo>
                <a:lnTo>
                  <a:pt x="0" y="0"/>
                </a:lnTo>
                <a:lnTo>
                  <a:pt x="0" y="136268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2413991" y="1391960"/>
            <a:ext cx="1742533" cy="1497489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5061453" y="6325330"/>
            <a:ext cx="8099865" cy="254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numérique de l’état du capteur PIR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Allumage d’une LED et déclenchement d’un buzzer en cas de détection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Génération d’une requête HTTP GET vers le serveur Python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5061453" y="5777139"/>
            <a:ext cx="809986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90"/>
              </a:lnSpc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Fonctionnalités du code embarqué 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13991" y="1666360"/>
            <a:ext cx="1742533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</a:pPr>
            <a:r>
              <a:rPr lang="en-US" sz="6000" b="1">
                <a:solidFill>
                  <a:srgbClr val="36B7F8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5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61453" y="2830380"/>
            <a:ext cx="8591677" cy="194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8000" b="1">
                <a:solidFill>
                  <a:srgbClr val="066CB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Programmation Arduino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362077" y="9020283"/>
            <a:ext cx="7181778" cy="427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Interaction temps </a:t>
            </a:r>
            <a:r>
              <a:rPr lang="en-US" sz="24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réel</a:t>
            </a:r>
            <a:r>
              <a:rPr lang="en-US" sz="24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entre </a:t>
            </a:r>
            <a:r>
              <a:rPr lang="en-US" sz="24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composant</a:t>
            </a:r>
            <a:r>
              <a:rPr lang="en-US" sz="24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et réseau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r>
          </a:p>
        </p:txBody>
      </p:sp>
    </p:spTree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13036953" y="6200905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7" y="0"/>
                </a:lnTo>
                <a:lnTo>
                  <a:pt x="5899867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41899554-188C-D0B7-A1D5-31A4382AC4B3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972056D-BAD4-6028-0625-8107A35108B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9FE11C4D-F1D8-4095-B150-E4875A481F6A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-6038993" y="-2094996"/>
            <a:ext cx="11887877" cy="11887877"/>
          </a:xfrm>
          <a:custGeom>
            <a:avLst/>
            <a:gdLst/>
            <a:ahLst/>
            <a:cxnLst/>
            <a:rect l="l" t="t" r="r" b="b"/>
            <a:pathLst>
              <a:path w="11887877" h="11887877">
                <a:moveTo>
                  <a:pt x="0" y="0"/>
                </a:moveTo>
                <a:lnTo>
                  <a:pt x="11887878" y="0"/>
                </a:lnTo>
                <a:lnTo>
                  <a:pt x="11887878" y="11887878"/>
                </a:lnTo>
                <a:lnTo>
                  <a:pt x="0" y="11887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533386" y="-1317073"/>
            <a:ext cx="10785845" cy="10287000"/>
          </a:xfrm>
          <a:custGeom>
            <a:avLst/>
            <a:gdLst/>
            <a:ahLst/>
            <a:cxnLst/>
            <a:rect l="l" t="t" r="r" b="b"/>
            <a:pathLst>
              <a:path w="10785845" h="10287000">
                <a:moveTo>
                  <a:pt x="0" y="0"/>
                </a:moveTo>
                <a:lnTo>
                  <a:pt x="10785846" y="0"/>
                </a:lnTo>
                <a:lnTo>
                  <a:pt x="107858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26814" y="-12579755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27244" y="-456723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95772" y="3352055"/>
            <a:ext cx="13524234" cy="1408774"/>
          </a:xfrm>
          <a:custGeom>
            <a:avLst/>
            <a:gdLst/>
            <a:ahLst/>
            <a:cxnLst/>
            <a:rect l="l" t="t" r="r" b="b"/>
            <a:pathLst>
              <a:path w="13524234" h="1408774">
                <a:moveTo>
                  <a:pt x="0" y="1408774"/>
                </a:moveTo>
                <a:lnTo>
                  <a:pt x="13524234" y="1408774"/>
                </a:lnTo>
                <a:lnTo>
                  <a:pt x="13524234" y="0"/>
                </a:lnTo>
                <a:lnTo>
                  <a:pt x="0" y="0"/>
                </a:lnTo>
                <a:lnTo>
                  <a:pt x="0" y="140877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654953" y="1391960"/>
            <a:ext cx="1742533" cy="1497489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B4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7326" y="9283065"/>
            <a:ext cx="3023790" cy="302379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29189" y="-363803"/>
            <a:ext cx="963416" cy="9634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29677" y="839899"/>
            <a:ext cx="428212" cy="42821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630966" y="4685945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075354" y="4830113"/>
            <a:ext cx="8099865" cy="2548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À réception de la requête, déclencher une série d’actions :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Capture d’une photo via la webcam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Enregistrement d’un clip vidéo de 5 secondes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Génération d’un e-mail avec pièces jointes</a:t>
            </a:r>
          </a:p>
          <a:p>
            <a:pPr marL="518160" lvl="1" indent="-259080" algn="l">
              <a:lnSpc>
                <a:spcPts val="3359"/>
              </a:lnSpc>
              <a:buAutoNum type="arabicPeriod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Ajout d’un lien de streaming en direct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075354" y="4296009"/>
            <a:ext cx="1088834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90"/>
              </a:lnSpc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Objectifs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654953" y="1666360"/>
            <a:ext cx="1742533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</a:pPr>
            <a:r>
              <a:rPr lang="en-US" sz="60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75354" y="1506260"/>
            <a:ext cx="7224304" cy="194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8000" b="1">
                <a:solidFill>
                  <a:srgbClr val="066CB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Script Python – Alerte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75354" y="7145300"/>
            <a:ext cx="1088834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90"/>
              </a:lnSpc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Technologies 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75354" y="7686320"/>
            <a:ext cx="9188983" cy="42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0"/>
              </a:lnSpc>
              <a:spcBef>
                <a:spcPct val="0"/>
              </a:spcBef>
            </a:pPr>
            <a:r>
              <a:rPr lang="en-US" sz="2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cv2.VideoCapture, cv2.VideoWriter, </a:t>
            </a:r>
            <a:r>
              <a:rPr lang="en-US" sz="2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smtplib</a:t>
            </a:r>
            <a:r>
              <a:rPr lang="en-US" sz="2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email.mime</a:t>
            </a:r>
            <a:endParaRPr lang="en-US" sz="2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681115" y="8974455"/>
            <a:ext cx="10888342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Alerte complète, rapide et informative en moins de 20 secondes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r>
          </a:p>
        </p:txBody>
      </p:sp>
    </p:spTree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-5400000">
            <a:off x="13036953" y="6200905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7" y="0"/>
                </a:lnTo>
                <a:lnTo>
                  <a:pt x="5899867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CA02EAA4-5983-DFB7-B1E2-25CC22D2D4FF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2B35BB-128F-264B-92C7-C3C1498CB6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BE365CB5-9929-D9D3-2ECD-E30900173F2E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-5943939" y="-1727330"/>
            <a:ext cx="11887877" cy="11887877"/>
          </a:xfrm>
          <a:custGeom>
            <a:avLst/>
            <a:gdLst/>
            <a:ahLst/>
            <a:cxnLst/>
            <a:rect l="l" t="t" r="r" b="b"/>
            <a:pathLst>
              <a:path w="11887877" h="11887877">
                <a:moveTo>
                  <a:pt x="0" y="0"/>
                </a:moveTo>
                <a:lnTo>
                  <a:pt x="11887878" y="0"/>
                </a:lnTo>
                <a:lnTo>
                  <a:pt x="11887878" y="11887878"/>
                </a:lnTo>
                <a:lnTo>
                  <a:pt x="0" y="118878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533386" y="-1317073"/>
            <a:ext cx="10785845" cy="10287000"/>
          </a:xfrm>
          <a:custGeom>
            <a:avLst/>
            <a:gdLst/>
            <a:ahLst/>
            <a:cxnLst/>
            <a:rect l="l" t="t" r="r" b="b"/>
            <a:pathLst>
              <a:path w="10785845" h="10287000">
                <a:moveTo>
                  <a:pt x="0" y="0"/>
                </a:moveTo>
                <a:lnTo>
                  <a:pt x="10785846" y="0"/>
                </a:lnTo>
                <a:lnTo>
                  <a:pt x="107858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26814" y="-12579755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0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27244" y="-456723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95772" y="3352055"/>
            <a:ext cx="13524234" cy="1408774"/>
          </a:xfrm>
          <a:custGeom>
            <a:avLst/>
            <a:gdLst/>
            <a:ahLst/>
            <a:cxnLst/>
            <a:rect l="l" t="t" r="r" b="b"/>
            <a:pathLst>
              <a:path w="13524234" h="1408774">
                <a:moveTo>
                  <a:pt x="0" y="1408774"/>
                </a:moveTo>
                <a:lnTo>
                  <a:pt x="13524234" y="1408774"/>
                </a:lnTo>
                <a:lnTo>
                  <a:pt x="13524234" y="0"/>
                </a:lnTo>
                <a:lnTo>
                  <a:pt x="0" y="0"/>
                </a:lnTo>
                <a:lnTo>
                  <a:pt x="0" y="140877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654953" y="1391960"/>
            <a:ext cx="1742533" cy="1497489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B4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57326" y="9283065"/>
            <a:ext cx="3023790" cy="302379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29189" y="-363803"/>
            <a:ext cx="963416" cy="96341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29677" y="839899"/>
            <a:ext cx="428212" cy="42821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7630966" y="4685945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075354" y="4830113"/>
            <a:ext cx="8099865" cy="171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Mise en place d’un serveur Flask avec un flux MJPEG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vidéo en temps réel via </a:t>
            </a: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/stream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HTML simple pour afficher la vidéo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6075354" y="4296009"/>
            <a:ext cx="1088834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90"/>
              </a:lnSpc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Fonctionnalité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654953" y="1666360"/>
            <a:ext cx="1742533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</a:pPr>
            <a:r>
              <a:rPr lang="en-US" sz="60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7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75354" y="1506260"/>
            <a:ext cx="7224304" cy="194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8000" b="1">
                <a:solidFill>
                  <a:srgbClr val="066CB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Script Python – Streaming Vidéo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075354" y="6445553"/>
            <a:ext cx="10888342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90"/>
              </a:lnSpc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Performances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11655" y="8976116"/>
            <a:ext cx="10888342" cy="512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7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Surveillance </a:t>
            </a:r>
            <a:r>
              <a:rPr lang="en-US" sz="26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</a:t>
            </a:r>
            <a:r>
              <a:rPr lang="en-US" sz="2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direct </a:t>
            </a:r>
            <a:r>
              <a:rPr lang="en-US" sz="26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depuis</a:t>
            </a:r>
            <a:r>
              <a:rPr lang="en-US" sz="2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6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n’importe</a:t>
            </a:r>
            <a:r>
              <a:rPr lang="en-US" sz="2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6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quel</a:t>
            </a:r>
            <a:r>
              <a:rPr lang="en-US" sz="26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6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navigateur</a:t>
            </a:r>
            <a:endParaRPr lang="en-US" sz="2699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6075354" y="7115364"/>
            <a:ext cx="8099865" cy="171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Jusqu’à 20 images par seconde, latence faible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Accès sécurisé localement (extensible à distance via port forwarding)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</a:p>
        </p:txBody>
      </p:sp>
    </p:spTree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10">
            <a:extLst>
              <a:ext uri="{FF2B5EF4-FFF2-40B4-BE49-F238E27FC236}">
                <a16:creationId xmlns:a16="http://schemas.microsoft.com/office/drawing/2014/main" id="{FDD85512-6B99-FF02-1CCD-7279A1169D5D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223C88AE-7259-77C3-491D-7E6FB78C0B4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74" name="TextBox 12">
              <a:extLst>
                <a:ext uri="{FF2B5EF4-FFF2-40B4-BE49-F238E27FC236}">
                  <a16:creationId xmlns:a16="http://schemas.microsoft.com/office/drawing/2014/main" id="{E0AFEBAA-B562-8E7C-8D31-7D2356311C01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12310301" y="-5520822"/>
            <a:ext cx="9908664" cy="9450388"/>
          </a:xfrm>
          <a:custGeom>
            <a:avLst/>
            <a:gdLst/>
            <a:ahLst/>
            <a:cxnLst/>
            <a:rect l="l" t="t" r="r" b="b"/>
            <a:pathLst>
              <a:path w="9908664" h="9450388">
                <a:moveTo>
                  <a:pt x="0" y="0"/>
                </a:moveTo>
                <a:lnTo>
                  <a:pt x="9908664" y="0"/>
                </a:lnTo>
                <a:lnTo>
                  <a:pt x="9908664" y="9450388"/>
                </a:lnTo>
                <a:lnTo>
                  <a:pt x="0" y="94503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031139" y="9655038"/>
            <a:ext cx="1728723" cy="172872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1034398" y="-4140554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963416" cy="9634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0488" y="1203702"/>
            <a:ext cx="428212" cy="42821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5400000" flipH="1">
            <a:off x="-3003039" y="6863239"/>
            <a:ext cx="5447678" cy="7312320"/>
          </a:xfrm>
          <a:custGeom>
            <a:avLst/>
            <a:gdLst/>
            <a:ahLst/>
            <a:cxnLst/>
            <a:rect l="l" t="t" r="r" b="b"/>
            <a:pathLst>
              <a:path w="5447678" h="7312320">
                <a:moveTo>
                  <a:pt x="5447678" y="0"/>
                </a:moveTo>
                <a:lnTo>
                  <a:pt x="0" y="0"/>
                </a:lnTo>
                <a:lnTo>
                  <a:pt x="0" y="7312320"/>
                </a:lnTo>
                <a:lnTo>
                  <a:pt x="5447678" y="7312320"/>
                </a:lnTo>
                <a:lnTo>
                  <a:pt x="544767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9803133" flipH="1">
            <a:off x="15145460" y="2750882"/>
            <a:ext cx="5773807" cy="7750076"/>
          </a:xfrm>
          <a:custGeom>
            <a:avLst/>
            <a:gdLst/>
            <a:ahLst/>
            <a:cxnLst/>
            <a:rect l="l" t="t" r="r" b="b"/>
            <a:pathLst>
              <a:path w="5773807" h="7750076">
                <a:moveTo>
                  <a:pt x="5773807" y="0"/>
                </a:moveTo>
                <a:lnTo>
                  <a:pt x="0" y="0"/>
                </a:lnTo>
                <a:lnTo>
                  <a:pt x="0" y="7750076"/>
                </a:lnTo>
                <a:lnTo>
                  <a:pt x="5773807" y="7750076"/>
                </a:lnTo>
                <a:lnTo>
                  <a:pt x="577380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738394" y="2618783"/>
            <a:ext cx="12945268" cy="1348465"/>
          </a:xfrm>
          <a:custGeom>
            <a:avLst/>
            <a:gdLst/>
            <a:ahLst/>
            <a:cxnLst/>
            <a:rect l="l" t="t" r="r" b="b"/>
            <a:pathLst>
              <a:path w="12945268" h="1348465">
                <a:moveTo>
                  <a:pt x="12945268" y="0"/>
                </a:moveTo>
                <a:lnTo>
                  <a:pt x="0" y="0"/>
                </a:lnTo>
                <a:lnTo>
                  <a:pt x="0" y="1348466"/>
                </a:lnTo>
                <a:lnTo>
                  <a:pt x="12945268" y="1348466"/>
                </a:lnTo>
                <a:lnTo>
                  <a:pt x="1294526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763499" y="883169"/>
            <a:ext cx="1742533" cy="1497489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6B7F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63499" y="1157569"/>
            <a:ext cx="1742533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</a:pPr>
            <a:r>
              <a:rPr lang="en-US" sz="60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8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58005" y="1888215"/>
            <a:ext cx="8591677" cy="1099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8000" b="1">
                <a:solidFill>
                  <a:srgbClr val="066CB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Résultats des Tests</a:t>
            </a:r>
          </a:p>
        </p:txBody>
      </p:sp>
      <p:sp>
        <p:nvSpPr>
          <p:cNvPr id="21" name="Freeform 21"/>
          <p:cNvSpPr/>
          <p:nvPr/>
        </p:nvSpPr>
        <p:spPr>
          <a:xfrm>
            <a:off x="-403162" y="2380658"/>
            <a:ext cx="2733154" cy="2606746"/>
          </a:xfrm>
          <a:custGeom>
            <a:avLst/>
            <a:gdLst/>
            <a:ahLst/>
            <a:cxnLst/>
            <a:rect l="l" t="t" r="r" b="b"/>
            <a:pathLst>
              <a:path w="2733154" h="2606746">
                <a:moveTo>
                  <a:pt x="0" y="0"/>
                </a:moveTo>
                <a:lnTo>
                  <a:pt x="2733155" y="0"/>
                </a:lnTo>
                <a:lnTo>
                  <a:pt x="2733155" y="2606746"/>
                </a:lnTo>
                <a:lnTo>
                  <a:pt x="0" y="26067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9916895" y="4803570"/>
            <a:ext cx="1189206" cy="118920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2754" y="0"/>
                  </a:moveTo>
                  <a:lnTo>
                    <a:pt x="650046" y="0"/>
                  </a:lnTo>
                  <a:cubicBezTo>
                    <a:pt x="693211" y="0"/>
                    <a:pt x="734608" y="17147"/>
                    <a:pt x="765130" y="47670"/>
                  </a:cubicBezTo>
                  <a:cubicBezTo>
                    <a:pt x="795653" y="78192"/>
                    <a:pt x="812800" y="119589"/>
                    <a:pt x="812800" y="162754"/>
                  </a:cubicBezTo>
                  <a:lnTo>
                    <a:pt x="812800" y="650046"/>
                  </a:lnTo>
                  <a:cubicBezTo>
                    <a:pt x="812800" y="693211"/>
                    <a:pt x="795653" y="734608"/>
                    <a:pt x="765130" y="765130"/>
                  </a:cubicBezTo>
                  <a:cubicBezTo>
                    <a:pt x="734608" y="795653"/>
                    <a:pt x="693211" y="812800"/>
                    <a:pt x="650046" y="812800"/>
                  </a:cubicBezTo>
                  <a:lnTo>
                    <a:pt x="162754" y="812800"/>
                  </a:lnTo>
                  <a:cubicBezTo>
                    <a:pt x="119589" y="812800"/>
                    <a:pt x="78192" y="795653"/>
                    <a:pt x="47670" y="765130"/>
                  </a:cubicBezTo>
                  <a:cubicBezTo>
                    <a:pt x="17147" y="734608"/>
                    <a:pt x="0" y="693211"/>
                    <a:pt x="0" y="650046"/>
                  </a:cubicBezTo>
                  <a:lnTo>
                    <a:pt x="0" y="162754"/>
                  </a:lnTo>
                  <a:cubicBezTo>
                    <a:pt x="0" y="119589"/>
                    <a:pt x="17147" y="78192"/>
                    <a:pt x="47670" y="47670"/>
                  </a:cubicBezTo>
                  <a:cubicBezTo>
                    <a:pt x="78192" y="17147"/>
                    <a:pt x="119589" y="0"/>
                    <a:pt x="162754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187754" y="4803570"/>
            <a:ext cx="1189206" cy="118920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2754" y="0"/>
                  </a:moveTo>
                  <a:lnTo>
                    <a:pt x="650046" y="0"/>
                  </a:lnTo>
                  <a:cubicBezTo>
                    <a:pt x="693211" y="0"/>
                    <a:pt x="734608" y="17147"/>
                    <a:pt x="765130" y="47670"/>
                  </a:cubicBezTo>
                  <a:cubicBezTo>
                    <a:pt x="795653" y="78192"/>
                    <a:pt x="812800" y="119589"/>
                    <a:pt x="812800" y="162754"/>
                  </a:cubicBezTo>
                  <a:lnTo>
                    <a:pt x="812800" y="650046"/>
                  </a:lnTo>
                  <a:cubicBezTo>
                    <a:pt x="812800" y="693211"/>
                    <a:pt x="795653" y="734608"/>
                    <a:pt x="765130" y="765130"/>
                  </a:cubicBezTo>
                  <a:cubicBezTo>
                    <a:pt x="734608" y="795653"/>
                    <a:pt x="693211" y="812800"/>
                    <a:pt x="650046" y="812800"/>
                  </a:cubicBezTo>
                  <a:lnTo>
                    <a:pt x="162754" y="812800"/>
                  </a:lnTo>
                  <a:cubicBezTo>
                    <a:pt x="119589" y="812800"/>
                    <a:pt x="78192" y="795653"/>
                    <a:pt x="47670" y="765130"/>
                  </a:cubicBezTo>
                  <a:cubicBezTo>
                    <a:pt x="17147" y="734608"/>
                    <a:pt x="0" y="693211"/>
                    <a:pt x="0" y="650046"/>
                  </a:cubicBezTo>
                  <a:lnTo>
                    <a:pt x="0" y="162754"/>
                  </a:lnTo>
                  <a:cubicBezTo>
                    <a:pt x="0" y="119589"/>
                    <a:pt x="17147" y="78192"/>
                    <a:pt x="47670" y="47670"/>
                  </a:cubicBezTo>
                  <a:cubicBezTo>
                    <a:pt x="78192" y="17147"/>
                    <a:pt x="119589" y="0"/>
                    <a:pt x="162754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187754" y="7634063"/>
            <a:ext cx="1189206" cy="118920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2754" y="0"/>
                  </a:moveTo>
                  <a:lnTo>
                    <a:pt x="650046" y="0"/>
                  </a:lnTo>
                  <a:cubicBezTo>
                    <a:pt x="693211" y="0"/>
                    <a:pt x="734608" y="17147"/>
                    <a:pt x="765130" y="47670"/>
                  </a:cubicBezTo>
                  <a:cubicBezTo>
                    <a:pt x="795653" y="78192"/>
                    <a:pt x="812800" y="119589"/>
                    <a:pt x="812800" y="162754"/>
                  </a:cubicBezTo>
                  <a:lnTo>
                    <a:pt x="812800" y="650046"/>
                  </a:lnTo>
                  <a:cubicBezTo>
                    <a:pt x="812800" y="693211"/>
                    <a:pt x="795653" y="734608"/>
                    <a:pt x="765130" y="765130"/>
                  </a:cubicBezTo>
                  <a:cubicBezTo>
                    <a:pt x="734608" y="795653"/>
                    <a:pt x="693211" y="812800"/>
                    <a:pt x="650046" y="812800"/>
                  </a:cubicBezTo>
                  <a:lnTo>
                    <a:pt x="162754" y="812800"/>
                  </a:lnTo>
                  <a:cubicBezTo>
                    <a:pt x="119589" y="812800"/>
                    <a:pt x="78192" y="795653"/>
                    <a:pt x="47670" y="765130"/>
                  </a:cubicBezTo>
                  <a:cubicBezTo>
                    <a:pt x="17147" y="734608"/>
                    <a:pt x="0" y="693211"/>
                    <a:pt x="0" y="650046"/>
                  </a:cubicBezTo>
                  <a:lnTo>
                    <a:pt x="0" y="162754"/>
                  </a:lnTo>
                  <a:cubicBezTo>
                    <a:pt x="0" y="119589"/>
                    <a:pt x="17147" y="78192"/>
                    <a:pt x="47670" y="47670"/>
                  </a:cubicBezTo>
                  <a:cubicBezTo>
                    <a:pt x="78192" y="17147"/>
                    <a:pt x="119589" y="0"/>
                    <a:pt x="162754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2455287" y="5141013"/>
            <a:ext cx="654140" cy="514318"/>
          </a:xfrm>
          <a:custGeom>
            <a:avLst/>
            <a:gdLst/>
            <a:ahLst/>
            <a:cxnLst/>
            <a:rect l="l" t="t" r="r" b="b"/>
            <a:pathLst>
              <a:path w="654140" h="514318">
                <a:moveTo>
                  <a:pt x="0" y="0"/>
                </a:moveTo>
                <a:lnTo>
                  <a:pt x="654140" y="0"/>
                </a:lnTo>
                <a:lnTo>
                  <a:pt x="654140" y="514318"/>
                </a:lnTo>
                <a:lnTo>
                  <a:pt x="0" y="51431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9916895" y="7634063"/>
            <a:ext cx="1189206" cy="1189206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62754" y="0"/>
                  </a:moveTo>
                  <a:lnTo>
                    <a:pt x="650046" y="0"/>
                  </a:lnTo>
                  <a:cubicBezTo>
                    <a:pt x="693211" y="0"/>
                    <a:pt x="734608" y="17147"/>
                    <a:pt x="765130" y="47670"/>
                  </a:cubicBezTo>
                  <a:cubicBezTo>
                    <a:pt x="795653" y="78192"/>
                    <a:pt x="812800" y="119589"/>
                    <a:pt x="812800" y="162754"/>
                  </a:cubicBezTo>
                  <a:lnTo>
                    <a:pt x="812800" y="650046"/>
                  </a:lnTo>
                  <a:cubicBezTo>
                    <a:pt x="812800" y="693211"/>
                    <a:pt x="795653" y="734608"/>
                    <a:pt x="765130" y="765130"/>
                  </a:cubicBezTo>
                  <a:cubicBezTo>
                    <a:pt x="734608" y="795653"/>
                    <a:pt x="693211" y="812800"/>
                    <a:pt x="650046" y="812800"/>
                  </a:cubicBezTo>
                  <a:lnTo>
                    <a:pt x="162754" y="812800"/>
                  </a:lnTo>
                  <a:cubicBezTo>
                    <a:pt x="119589" y="812800"/>
                    <a:pt x="78192" y="795653"/>
                    <a:pt x="47670" y="765130"/>
                  </a:cubicBezTo>
                  <a:cubicBezTo>
                    <a:pt x="17147" y="734608"/>
                    <a:pt x="0" y="693211"/>
                    <a:pt x="0" y="650046"/>
                  </a:cubicBezTo>
                  <a:lnTo>
                    <a:pt x="0" y="162754"/>
                  </a:lnTo>
                  <a:cubicBezTo>
                    <a:pt x="0" y="119589"/>
                    <a:pt x="17147" y="78192"/>
                    <a:pt x="47670" y="47670"/>
                  </a:cubicBezTo>
                  <a:cubicBezTo>
                    <a:pt x="78192" y="17147"/>
                    <a:pt x="119589" y="0"/>
                    <a:pt x="162754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0258058" y="7984413"/>
            <a:ext cx="506878" cy="488504"/>
          </a:xfrm>
          <a:custGeom>
            <a:avLst/>
            <a:gdLst/>
            <a:ahLst/>
            <a:cxnLst/>
            <a:rect l="l" t="t" r="r" b="b"/>
            <a:pathLst>
              <a:path w="506878" h="488504">
                <a:moveTo>
                  <a:pt x="0" y="0"/>
                </a:moveTo>
                <a:lnTo>
                  <a:pt x="506879" y="0"/>
                </a:lnTo>
                <a:lnTo>
                  <a:pt x="506879" y="488504"/>
                </a:lnTo>
                <a:lnTo>
                  <a:pt x="0" y="4885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2519129" y="7933517"/>
            <a:ext cx="590298" cy="590298"/>
          </a:xfrm>
          <a:custGeom>
            <a:avLst/>
            <a:gdLst/>
            <a:ahLst/>
            <a:cxnLst/>
            <a:rect l="l" t="t" r="r" b="b"/>
            <a:pathLst>
              <a:path w="590298" h="590298">
                <a:moveTo>
                  <a:pt x="0" y="0"/>
                </a:moveTo>
                <a:lnTo>
                  <a:pt x="590298" y="0"/>
                </a:lnTo>
                <a:lnTo>
                  <a:pt x="590298" y="590297"/>
                </a:lnTo>
                <a:lnTo>
                  <a:pt x="0" y="5902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0172427" y="5059102"/>
            <a:ext cx="678140" cy="678140"/>
          </a:xfrm>
          <a:custGeom>
            <a:avLst/>
            <a:gdLst/>
            <a:ahLst/>
            <a:cxnLst/>
            <a:rect l="l" t="t" r="r" b="b"/>
            <a:pathLst>
              <a:path w="678140" h="678140">
                <a:moveTo>
                  <a:pt x="0" y="0"/>
                </a:moveTo>
                <a:lnTo>
                  <a:pt x="678140" y="0"/>
                </a:lnTo>
                <a:lnTo>
                  <a:pt x="678140" y="678140"/>
                </a:lnTo>
                <a:lnTo>
                  <a:pt x="0" y="6781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3586894" y="7634063"/>
            <a:ext cx="4887497" cy="1475079"/>
            <a:chOff x="0" y="0"/>
            <a:chExt cx="1457200" cy="439793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457200" cy="439793"/>
            </a:xfrm>
            <a:custGeom>
              <a:avLst/>
              <a:gdLst/>
              <a:ahLst/>
              <a:cxnLst/>
              <a:rect l="l" t="t" r="r" b="b"/>
              <a:pathLst>
                <a:path w="1457200" h="439793">
                  <a:moveTo>
                    <a:pt x="52273" y="0"/>
                  </a:moveTo>
                  <a:lnTo>
                    <a:pt x="1404927" y="0"/>
                  </a:lnTo>
                  <a:cubicBezTo>
                    <a:pt x="1433797" y="0"/>
                    <a:pt x="1457200" y="23403"/>
                    <a:pt x="1457200" y="52273"/>
                  </a:cubicBezTo>
                  <a:lnTo>
                    <a:pt x="1457200" y="387520"/>
                  </a:lnTo>
                  <a:cubicBezTo>
                    <a:pt x="1457200" y="416389"/>
                    <a:pt x="1433797" y="439793"/>
                    <a:pt x="1404927" y="439793"/>
                  </a:cubicBezTo>
                  <a:lnTo>
                    <a:pt x="52273" y="439793"/>
                  </a:lnTo>
                  <a:cubicBezTo>
                    <a:pt x="23403" y="439793"/>
                    <a:pt x="0" y="416389"/>
                    <a:pt x="0" y="387520"/>
                  </a:cubicBezTo>
                  <a:lnTo>
                    <a:pt x="0" y="52273"/>
                  </a:lnTo>
                  <a:cubicBezTo>
                    <a:pt x="0" y="23403"/>
                    <a:pt x="23403" y="0"/>
                    <a:pt x="52273" y="0"/>
                  </a:cubicBezTo>
                  <a:close/>
                </a:path>
              </a:pathLst>
            </a:custGeom>
            <a:solidFill>
              <a:srgbClr val="F0F0F3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85725"/>
              <a:ext cx="1457200" cy="525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586894" y="7634063"/>
            <a:ext cx="184502" cy="1475079"/>
            <a:chOff x="0" y="0"/>
            <a:chExt cx="55009" cy="43979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5009" cy="439793"/>
            </a:xfrm>
            <a:custGeom>
              <a:avLst/>
              <a:gdLst/>
              <a:ahLst/>
              <a:cxnLst/>
              <a:rect l="l" t="t" r="r" b="b"/>
              <a:pathLst>
                <a:path w="55009" h="439793">
                  <a:moveTo>
                    <a:pt x="27505" y="0"/>
                  </a:moveTo>
                  <a:lnTo>
                    <a:pt x="27505" y="0"/>
                  </a:lnTo>
                  <a:cubicBezTo>
                    <a:pt x="42695" y="0"/>
                    <a:pt x="55009" y="12314"/>
                    <a:pt x="55009" y="27505"/>
                  </a:cubicBezTo>
                  <a:lnTo>
                    <a:pt x="55009" y="412288"/>
                  </a:lnTo>
                  <a:cubicBezTo>
                    <a:pt x="55009" y="419583"/>
                    <a:pt x="52111" y="426579"/>
                    <a:pt x="46953" y="431737"/>
                  </a:cubicBezTo>
                  <a:cubicBezTo>
                    <a:pt x="41795" y="436895"/>
                    <a:pt x="34799" y="439793"/>
                    <a:pt x="27505" y="439793"/>
                  </a:cubicBezTo>
                  <a:lnTo>
                    <a:pt x="27505" y="439793"/>
                  </a:lnTo>
                  <a:cubicBezTo>
                    <a:pt x="20210" y="439793"/>
                    <a:pt x="13214" y="436895"/>
                    <a:pt x="8056" y="431737"/>
                  </a:cubicBezTo>
                  <a:cubicBezTo>
                    <a:pt x="2898" y="426579"/>
                    <a:pt x="0" y="419583"/>
                    <a:pt x="0" y="412288"/>
                  </a:cubicBezTo>
                  <a:lnTo>
                    <a:pt x="0" y="27505"/>
                  </a:lnTo>
                  <a:cubicBezTo>
                    <a:pt x="0" y="20210"/>
                    <a:pt x="2898" y="13214"/>
                    <a:pt x="8056" y="8056"/>
                  </a:cubicBezTo>
                  <a:cubicBezTo>
                    <a:pt x="13214" y="2898"/>
                    <a:pt x="20210" y="0"/>
                    <a:pt x="27505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85725"/>
              <a:ext cx="55009" cy="525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4195318" y="7794238"/>
            <a:ext cx="3670650" cy="494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1"/>
              </a:lnSpc>
              <a:spcBef>
                <a:spcPct val="0"/>
              </a:spcBef>
            </a:pPr>
            <a:r>
              <a:rPr lang="en-US" sz="2572" b="1" spc="8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Streaming vidéo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195318" y="8262072"/>
            <a:ext cx="3964984" cy="45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7"/>
              </a:lnSpc>
              <a:spcBef>
                <a:spcPct val="0"/>
              </a:spcBef>
            </a:pPr>
            <a:r>
              <a:rPr lang="en-US" sz="2204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✅ F</a:t>
            </a:r>
            <a:r>
              <a:rPr lang="en-US" sz="2204" u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luide (20 FPS en local)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3586894" y="4808339"/>
            <a:ext cx="4887497" cy="1475079"/>
            <a:chOff x="0" y="0"/>
            <a:chExt cx="6516663" cy="1966772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6516663" cy="1966772"/>
              <a:chOff x="0" y="0"/>
              <a:chExt cx="1457200" cy="439793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457200" cy="439793"/>
              </a:xfrm>
              <a:custGeom>
                <a:avLst/>
                <a:gdLst/>
                <a:ahLst/>
                <a:cxnLst/>
                <a:rect l="l" t="t" r="r" b="b"/>
                <a:pathLst>
                  <a:path w="1457200" h="439793">
                    <a:moveTo>
                      <a:pt x="48023" y="0"/>
                    </a:moveTo>
                    <a:lnTo>
                      <a:pt x="1409177" y="0"/>
                    </a:lnTo>
                    <a:cubicBezTo>
                      <a:pt x="1435700" y="0"/>
                      <a:pt x="1457200" y="21501"/>
                      <a:pt x="1457200" y="48023"/>
                    </a:cubicBezTo>
                    <a:lnTo>
                      <a:pt x="1457200" y="391770"/>
                    </a:lnTo>
                    <a:cubicBezTo>
                      <a:pt x="1457200" y="418292"/>
                      <a:pt x="1435700" y="439793"/>
                      <a:pt x="1409177" y="439793"/>
                    </a:cubicBezTo>
                    <a:lnTo>
                      <a:pt x="48023" y="439793"/>
                    </a:lnTo>
                    <a:cubicBezTo>
                      <a:pt x="21501" y="439793"/>
                      <a:pt x="0" y="418292"/>
                      <a:pt x="0" y="391770"/>
                    </a:cubicBezTo>
                    <a:lnTo>
                      <a:pt x="0" y="48023"/>
                    </a:lnTo>
                    <a:cubicBezTo>
                      <a:pt x="0" y="21501"/>
                      <a:pt x="21501" y="0"/>
                      <a:pt x="48023" y="0"/>
                    </a:cubicBezTo>
                    <a:close/>
                  </a:path>
                </a:pathLst>
              </a:custGeom>
              <a:solidFill>
                <a:srgbClr val="F0F0F3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85725"/>
                <a:ext cx="1457200" cy="525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0" y="0"/>
              <a:ext cx="246003" cy="1966772"/>
              <a:chOff x="0" y="0"/>
              <a:chExt cx="55009" cy="439793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55009" cy="439793"/>
              </a:xfrm>
              <a:custGeom>
                <a:avLst/>
                <a:gdLst/>
                <a:ahLst/>
                <a:cxnLst/>
                <a:rect l="l" t="t" r="r" b="b"/>
                <a:pathLst>
                  <a:path w="55009" h="439793">
                    <a:moveTo>
                      <a:pt x="27505" y="0"/>
                    </a:moveTo>
                    <a:lnTo>
                      <a:pt x="27505" y="0"/>
                    </a:lnTo>
                    <a:cubicBezTo>
                      <a:pt x="42695" y="0"/>
                      <a:pt x="55009" y="12314"/>
                      <a:pt x="55009" y="27505"/>
                    </a:cubicBezTo>
                    <a:lnTo>
                      <a:pt x="55009" y="412288"/>
                    </a:lnTo>
                    <a:cubicBezTo>
                      <a:pt x="55009" y="419583"/>
                      <a:pt x="52111" y="426579"/>
                      <a:pt x="46953" y="431737"/>
                    </a:cubicBezTo>
                    <a:cubicBezTo>
                      <a:pt x="41795" y="436895"/>
                      <a:pt x="34799" y="439793"/>
                      <a:pt x="27505" y="439793"/>
                    </a:cubicBezTo>
                    <a:lnTo>
                      <a:pt x="27505" y="439793"/>
                    </a:lnTo>
                    <a:cubicBezTo>
                      <a:pt x="20210" y="439793"/>
                      <a:pt x="13214" y="436895"/>
                      <a:pt x="8056" y="431737"/>
                    </a:cubicBezTo>
                    <a:cubicBezTo>
                      <a:pt x="2898" y="426579"/>
                      <a:pt x="0" y="419583"/>
                      <a:pt x="0" y="412288"/>
                    </a:cubicBezTo>
                    <a:lnTo>
                      <a:pt x="0" y="27505"/>
                    </a:lnTo>
                    <a:cubicBezTo>
                      <a:pt x="0" y="20210"/>
                      <a:pt x="2898" y="13214"/>
                      <a:pt x="8056" y="8056"/>
                    </a:cubicBezTo>
                    <a:cubicBezTo>
                      <a:pt x="13214" y="2898"/>
                      <a:pt x="20210" y="0"/>
                      <a:pt x="27505" y="0"/>
                    </a:cubicBezTo>
                    <a:close/>
                  </a:path>
                </a:pathLst>
              </a:custGeom>
              <a:solidFill>
                <a:srgbClr val="007ED5"/>
              </a:solidFill>
            </p:spPr>
          </p:sp>
          <p:sp>
            <p:nvSpPr>
              <p:cNvPr id="52" name="TextBox 52"/>
              <p:cNvSpPr txBox="1"/>
              <p:nvPr/>
            </p:nvSpPr>
            <p:spPr>
              <a:xfrm>
                <a:off x="0" y="-85725"/>
                <a:ext cx="55009" cy="5255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80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811232" y="248492"/>
              <a:ext cx="4894200" cy="624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3601"/>
                </a:lnSpc>
                <a:spcBef>
                  <a:spcPct val="0"/>
                </a:spcBef>
              </a:pPr>
              <a:r>
                <a:rPr lang="en-US" sz="2572" b="1" spc="82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Détection PIR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811232" y="875445"/>
              <a:ext cx="4894200" cy="562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07"/>
                </a:lnSpc>
                <a:spcBef>
                  <a:spcPct val="0"/>
                </a:spcBef>
              </a:pPr>
              <a:r>
                <a:rPr lang="en-US" sz="2204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✅ S</a:t>
              </a:r>
              <a:r>
                <a:rPr lang="en-US" sz="2204" u="none" strike="noStrike">
                  <a:solidFill>
                    <a:srgbClr val="2B2B2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table et rapide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1316114" y="4808339"/>
            <a:ext cx="4887497" cy="1703679"/>
            <a:chOff x="0" y="0"/>
            <a:chExt cx="1457200" cy="507949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1457200" cy="507949"/>
            </a:xfrm>
            <a:custGeom>
              <a:avLst/>
              <a:gdLst/>
              <a:ahLst/>
              <a:cxnLst/>
              <a:rect l="l" t="t" r="r" b="b"/>
              <a:pathLst>
                <a:path w="1457200" h="507949">
                  <a:moveTo>
                    <a:pt x="52273" y="0"/>
                  </a:moveTo>
                  <a:lnTo>
                    <a:pt x="1404927" y="0"/>
                  </a:lnTo>
                  <a:cubicBezTo>
                    <a:pt x="1433797" y="0"/>
                    <a:pt x="1457200" y="23403"/>
                    <a:pt x="1457200" y="52273"/>
                  </a:cubicBezTo>
                  <a:lnTo>
                    <a:pt x="1457200" y="455677"/>
                  </a:lnTo>
                  <a:cubicBezTo>
                    <a:pt x="1457200" y="484546"/>
                    <a:pt x="1433797" y="507949"/>
                    <a:pt x="1404927" y="507949"/>
                  </a:cubicBezTo>
                  <a:lnTo>
                    <a:pt x="52273" y="507949"/>
                  </a:lnTo>
                  <a:cubicBezTo>
                    <a:pt x="23403" y="507949"/>
                    <a:pt x="0" y="484546"/>
                    <a:pt x="0" y="455677"/>
                  </a:cubicBezTo>
                  <a:lnTo>
                    <a:pt x="0" y="52273"/>
                  </a:lnTo>
                  <a:cubicBezTo>
                    <a:pt x="0" y="23403"/>
                    <a:pt x="23403" y="0"/>
                    <a:pt x="52273" y="0"/>
                  </a:cubicBezTo>
                  <a:close/>
                </a:path>
              </a:pathLst>
            </a:custGeom>
            <a:solidFill>
              <a:srgbClr val="F0F0F3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85725"/>
              <a:ext cx="1457200" cy="593674"/>
            </a:xfrm>
            <a:prstGeom prst="rect">
              <a:avLst/>
            </a:prstGeom>
          </p:spPr>
          <p:txBody>
            <a:bodyPr lIns="46670" tIns="46670" rIns="46670" bIns="4667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1316114" y="4808339"/>
            <a:ext cx="184502" cy="1703679"/>
            <a:chOff x="0" y="0"/>
            <a:chExt cx="55009" cy="507949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55009" cy="507949"/>
            </a:xfrm>
            <a:custGeom>
              <a:avLst/>
              <a:gdLst/>
              <a:ahLst/>
              <a:cxnLst/>
              <a:rect l="l" t="t" r="r" b="b"/>
              <a:pathLst>
                <a:path w="55009" h="507949">
                  <a:moveTo>
                    <a:pt x="27505" y="0"/>
                  </a:moveTo>
                  <a:lnTo>
                    <a:pt x="27505" y="0"/>
                  </a:lnTo>
                  <a:cubicBezTo>
                    <a:pt x="42695" y="0"/>
                    <a:pt x="55009" y="12314"/>
                    <a:pt x="55009" y="27505"/>
                  </a:cubicBezTo>
                  <a:lnTo>
                    <a:pt x="55009" y="480445"/>
                  </a:lnTo>
                  <a:cubicBezTo>
                    <a:pt x="55009" y="487740"/>
                    <a:pt x="52111" y="494735"/>
                    <a:pt x="46953" y="499894"/>
                  </a:cubicBezTo>
                  <a:cubicBezTo>
                    <a:pt x="41795" y="505052"/>
                    <a:pt x="34799" y="507949"/>
                    <a:pt x="27505" y="507949"/>
                  </a:cubicBezTo>
                  <a:lnTo>
                    <a:pt x="27505" y="507949"/>
                  </a:lnTo>
                  <a:cubicBezTo>
                    <a:pt x="20210" y="507949"/>
                    <a:pt x="13214" y="505052"/>
                    <a:pt x="8056" y="499894"/>
                  </a:cubicBezTo>
                  <a:cubicBezTo>
                    <a:pt x="2898" y="494735"/>
                    <a:pt x="0" y="487740"/>
                    <a:pt x="0" y="480445"/>
                  </a:cubicBezTo>
                  <a:lnTo>
                    <a:pt x="0" y="27505"/>
                  </a:lnTo>
                  <a:cubicBezTo>
                    <a:pt x="0" y="20210"/>
                    <a:pt x="2898" y="13214"/>
                    <a:pt x="8056" y="8056"/>
                  </a:cubicBezTo>
                  <a:cubicBezTo>
                    <a:pt x="13214" y="2898"/>
                    <a:pt x="20210" y="0"/>
                    <a:pt x="27505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60" name="TextBox 60"/>
            <p:cNvSpPr txBox="1"/>
            <p:nvPr/>
          </p:nvSpPr>
          <p:spPr>
            <a:xfrm>
              <a:off x="0" y="-85725"/>
              <a:ext cx="55009" cy="593674"/>
            </a:xfrm>
            <a:prstGeom prst="rect">
              <a:avLst/>
            </a:prstGeom>
          </p:spPr>
          <p:txBody>
            <a:bodyPr lIns="46670" tIns="46670" rIns="46670" bIns="4667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1" name="TextBox 61"/>
          <p:cNvSpPr txBox="1"/>
          <p:nvPr/>
        </p:nvSpPr>
        <p:spPr>
          <a:xfrm>
            <a:off x="11924537" y="4968514"/>
            <a:ext cx="3670650" cy="494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601"/>
              </a:lnSpc>
              <a:spcBef>
                <a:spcPct val="0"/>
              </a:spcBef>
            </a:pPr>
            <a:r>
              <a:rPr lang="en-US" sz="2572" b="1" spc="82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Email d’alerte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1924537" y="5436348"/>
            <a:ext cx="3670650" cy="870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7"/>
              </a:lnSpc>
              <a:spcBef>
                <a:spcPct val="0"/>
              </a:spcBef>
            </a:pPr>
            <a:r>
              <a:rPr lang="en-US" sz="2204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✅ Reçu en &lt; 20s </a:t>
            </a:r>
            <a:r>
              <a:rPr lang="en-US" sz="2204" u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avec photo et vidéo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11316114" y="7634063"/>
            <a:ext cx="4887497" cy="1475079"/>
            <a:chOff x="0" y="0"/>
            <a:chExt cx="1457200" cy="439793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457200" cy="439793"/>
            </a:xfrm>
            <a:custGeom>
              <a:avLst/>
              <a:gdLst/>
              <a:ahLst/>
              <a:cxnLst/>
              <a:rect l="l" t="t" r="r" b="b"/>
              <a:pathLst>
                <a:path w="1457200" h="439793">
                  <a:moveTo>
                    <a:pt x="52273" y="0"/>
                  </a:moveTo>
                  <a:lnTo>
                    <a:pt x="1404927" y="0"/>
                  </a:lnTo>
                  <a:cubicBezTo>
                    <a:pt x="1433797" y="0"/>
                    <a:pt x="1457200" y="23403"/>
                    <a:pt x="1457200" y="52273"/>
                  </a:cubicBezTo>
                  <a:lnTo>
                    <a:pt x="1457200" y="387520"/>
                  </a:lnTo>
                  <a:cubicBezTo>
                    <a:pt x="1457200" y="416389"/>
                    <a:pt x="1433797" y="439793"/>
                    <a:pt x="1404927" y="439793"/>
                  </a:cubicBezTo>
                  <a:lnTo>
                    <a:pt x="52273" y="439793"/>
                  </a:lnTo>
                  <a:cubicBezTo>
                    <a:pt x="23403" y="439793"/>
                    <a:pt x="0" y="416389"/>
                    <a:pt x="0" y="387520"/>
                  </a:cubicBezTo>
                  <a:lnTo>
                    <a:pt x="0" y="52273"/>
                  </a:lnTo>
                  <a:cubicBezTo>
                    <a:pt x="0" y="23403"/>
                    <a:pt x="23403" y="0"/>
                    <a:pt x="52273" y="0"/>
                  </a:cubicBezTo>
                  <a:close/>
                </a:path>
              </a:pathLst>
            </a:custGeom>
            <a:solidFill>
              <a:srgbClr val="F0F0F3"/>
            </a:solidFill>
          </p:spPr>
        </p:sp>
        <p:sp>
          <p:nvSpPr>
            <p:cNvPr id="65" name="TextBox 65"/>
            <p:cNvSpPr txBox="1"/>
            <p:nvPr/>
          </p:nvSpPr>
          <p:spPr>
            <a:xfrm>
              <a:off x="0" y="-85725"/>
              <a:ext cx="1457200" cy="525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316114" y="7634063"/>
            <a:ext cx="184502" cy="1475079"/>
            <a:chOff x="0" y="0"/>
            <a:chExt cx="55009" cy="439793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55009" cy="439793"/>
            </a:xfrm>
            <a:custGeom>
              <a:avLst/>
              <a:gdLst/>
              <a:ahLst/>
              <a:cxnLst/>
              <a:rect l="l" t="t" r="r" b="b"/>
              <a:pathLst>
                <a:path w="55009" h="439793">
                  <a:moveTo>
                    <a:pt x="27505" y="0"/>
                  </a:moveTo>
                  <a:lnTo>
                    <a:pt x="27505" y="0"/>
                  </a:lnTo>
                  <a:cubicBezTo>
                    <a:pt x="42695" y="0"/>
                    <a:pt x="55009" y="12314"/>
                    <a:pt x="55009" y="27505"/>
                  </a:cubicBezTo>
                  <a:lnTo>
                    <a:pt x="55009" y="412288"/>
                  </a:lnTo>
                  <a:cubicBezTo>
                    <a:pt x="55009" y="419583"/>
                    <a:pt x="52111" y="426579"/>
                    <a:pt x="46953" y="431737"/>
                  </a:cubicBezTo>
                  <a:cubicBezTo>
                    <a:pt x="41795" y="436895"/>
                    <a:pt x="34799" y="439793"/>
                    <a:pt x="27505" y="439793"/>
                  </a:cubicBezTo>
                  <a:lnTo>
                    <a:pt x="27505" y="439793"/>
                  </a:lnTo>
                  <a:cubicBezTo>
                    <a:pt x="20210" y="439793"/>
                    <a:pt x="13214" y="436895"/>
                    <a:pt x="8056" y="431737"/>
                  </a:cubicBezTo>
                  <a:cubicBezTo>
                    <a:pt x="2898" y="426579"/>
                    <a:pt x="0" y="419583"/>
                    <a:pt x="0" y="412288"/>
                  </a:cubicBezTo>
                  <a:lnTo>
                    <a:pt x="0" y="27505"/>
                  </a:lnTo>
                  <a:cubicBezTo>
                    <a:pt x="0" y="20210"/>
                    <a:pt x="2898" y="13214"/>
                    <a:pt x="8056" y="8056"/>
                  </a:cubicBezTo>
                  <a:cubicBezTo>
                    <a:pt x="13214" y="2898"/>
                    <a:pt x="20210" y="0"/>
                    <a:pt x="27505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0" y="-85725"/>
              <a:ext cx="55009" cy="5255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69" name="TextBox 69"/>
          <p:cNvSpPr txBox="1"/>
          <p:nvPr/>
        </p:nvSpPr>
        <p:spPr>
          <a:xfrm>
            <a:off x="11924537" y="7803763"/>
            <a:ext cx="4573274" cy="46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472"/>
              </a:lnSpc>
              <a:spcBef>
                <a:spcPct val="0"/>
              </a:spcBef>
            </a:pPr>
            <a:r>
              <a:rPr lang="en-US" sz="2480" b="1" spc="7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Communication Arduino–PC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11924537" y="8262072"/>
            <a:ext cx="3670650" cy="450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7"/>
              </a:lnSpc>
              <a:spcBef>
                <a:spcPct val="0"/>
              </a:spcBef>
            </a:pPr>
            <a:r>
              <a:rPr lang="en-US" sz="2204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✅ Fonc</a:t>
            </a:r>
            <a:r>
              <a:rPr lang="en-US" sz="2204" u="none" strike="noStrike">
                <a:solidFill>
                  <a:srgbClr val="2B2B2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tionnelle et robuste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r>
          </a:p>
        </p:txBody>
      </p:sp>
    </p:spTree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5400000" flipH="1">
            <a:off x="13667746" y="5432446"/>
            <a:ext cx="5773807" cy="7750076"/>
          </a:xfrm>
          <a:custGeom>
            <a:avLst/>
            <a:gdLst/>
            <a:ahLst/>
            <a:cxnLst/>
            <a:rect l="l" t="t" r="r" b="b"/>
            <a:pathLst>
              <a:path w="5773807" h="7750076">
                <a:moveTo>
                  <a:pt x="5773807" y="0"/>
                </a:moveTo>
                <a:lnTo>
                  <a:pt x="0" y="0"/>
                </a:lnTo>
                <a:lnTo>
                  <a:pt x="0" y="7750076"/>
                </a:lnTo>
                <a:lnTo>
                  <a:pt x="5773807" y="7750076"/>
                </a:lnTo>
                <a:lnTo>
                  <a:pt x="57738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10">
            <a:extLst>
              <a:ext uri="{FF2B5EF4-FFF2-40B4-BE49-F238E27FC236}">
                <a16:creationId xmlns:a16="http://schemas.microsoft.com/office/drawing/2014/main" id="{210B0556-6A8F-8182-AEBD-334666C7DBAC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8FD5D5DF-EBCB-1329-AC36-42A30918881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5CC90875-8451-AE20-7123-10F87D437741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11924407" y="9115534"/>
            <a:ext cx="1728723" cy="172872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10792787" y="-4140554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51131" y="-5886970"/>
            <a:ext cx="10007036" cy="10007036"/>
          </a:xfrm>
          <a:custGeom>
            <a:avLst/>
            <a:gdLst/>
            <a:ahLst/>
            <a:cxnLst/>
            <a:rect l="l" t="t" r="r" b="b"/>
            <a:pathLst>
              <a:path w="10007036" h="10007036">
                <a:moveTo>
                  <a:pt x="0" y="0"/>
                </a:moveTo>
                <a:lnTo>
                  <a:pt x="10007036" y="0"/>
                </a:lnTo>
                <a:lnTo>
                  <a:pt x="10007036" y="10007036"/>
                </a:lnTo>
                <a:lnTo>
                  <a:pt x="0" y="10007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963416" cy="9634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0488" y="1203702"/>
            <a:ext cx="428212" cy="42821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67090" y="8776592"/>
            <a:ext cx="677884" cy="67788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5400000" flipH="1">
            <a:off x="-762209" y="5943064"/>
            <a:ext cx="5773807" cy="7750076"/>
          </a:xfrm>
          <a:custGeom>
            <a:avLst/>
            <a:gdLst/>
            <a:ahLst/>
            <a:cxnLst/>
            <a:rect l="l" t="t" r="r" b="b"/>
            <a:pathLst>
              <a:path w="5773807" h="7750076">
                <a:moveTo>
                  <a:pt x="5773807" y="0"/>
                </a:moveTo>
                <a:lnTo>
                  <a:pt x="0" y="0"/>
                </a:lnTo>
                <a:lnTo>
                  <a:pt x="0" y="7750076"/>
                </a:lnTo>
                <a:lnTo>
                  <a:pt x="5773807" y="7750076"/>
                </a:lnTo>
                <a:lnTo>
                  <a:pt x="57738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1689099" y="-3875038"/>
            <a:ext cx="5773807" cy="7750076"/>
          </a:xfrm>
          <a:custGeom>
            <a:avLst/>
            <a:gdLst/>
            <a:ahLst/>
            <a:cxnLst/>
            <a:rect l="l" t="t" r="r" b="b"/>
            <a:pathLst>
              <a:path w="5773807" h="7750076">
                <a:moveTo>
                  <a:pt x="5773806" y="0"/>
                </a:moveTo>
                <a:lnTo>
                  <a:pt x="0" y="0"/>
                </a:lnTo>
                <a:lnTo>
                  <a:pt x="0" y="7750076"/>
                </a:lnTo>
                <a:lnTo>
                  <a:pt x="5773806" y="7750076"/>
                </a:lnTo>
                <a:lnTo>
                  <a:pt x="57738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H="1">
            <a:off x="1875454" y="-456723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5899867" y="0"/>
                </a:moveTo>
                <a:lnTo>
                  <a:pt x="0" y="0"/>
                </a:lnTo>
                <a:lnTo>
                  <a:pt x="0" y="7919285"/>
                </a:lnTo>
                <a:lnTo>
                  <a:pt x="5899867" y="7919285"/>
                </a:lnTo>
                <a:lnTo>
                  <a:pt x="589986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flipV="1">
            <a:off x="3667174" y="3352055"/>
            <a:ext cx="13081734" cy="1362681"/>
          </a:xfrm>
          <a:custGeom>
            <a:avLst/>
            <a:gdLst/>
            <a:ahLst/>
            <a:cxnLst/>
            <a:rect l="l" t="t" r="r" b="b"/>
            <a:pathLst>
              <a:path w="13081734" h="1362681">
                <a:moveTo>
                  <a:pt x="0" y="1362680"/>
                </a:moveTo>
                <a:lnTo>
                  <a:pt x="13081734" y="1362680"/>
                </a:lnTo>
                <a:lnTo>
                  <a:pt x="13081734" y="0"/>
                </a:lnTo>
                <a:lnTo>
                  <a:pt x="0" y="0"/>
                </a:lnTo>
                <a:lnTo>
                  <a:pt x="0" y="136268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2413991" y="1391960"/>
            <a:ext cx="1742533" cy="1497489"/>
            <a:chOff x="0" y="0"/>
            <a:chExt cx="812800" cy="6985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60E6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5094067" y="5233144"/>
            <a:ext cx="8543447" cy="3616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104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Reconnaissance faciale 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via OpenCV ou IA</a:t>
            </a:r>
          </a:p>
          <a:p>
            <a:pPr marL="518160" lvl="1" indent="-259080" algn="l">
              <a:lnSpc>
                <a:spcPts val="4104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Stockage Cloud 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(Google Drive, Dropbox, etc.)</a:t>
            </a:r>
          </a:p>
          <a:p>
            <a:pPr marL="518160" lvl="1" indent="-259080" algn="l">
              <a:lnSpc>
                <a:spcPts val="4104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Application mobile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avec notifications push en cas d’alerte</a:t>
            </a:r>
          </a:p>
          <a:p>
            <a:pPr marL="518160" lvl="1" indent="-259080" algn="l">
              <a:lnSpc>
                <a:spcPts val="4104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Intégration domotique 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via Home Assistant ou MQTT</a:t>
            </a:r>
          </a:p>
          <a:p>
            <a:pPr marL="518160" lvl="1" indent="-259080" algn="l">
              <a:lnSpc>
                <a:spcPts val="4104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Interface de visualisation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historique des événements détectés</a:t>
            </a:r>
          </a:p>
          <a:p>
            <a:pPr algn="l">
              <a:lnSpc>
                <a:spcPts val="4104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Vers une surveillance intelligente et autonome</a:t>
            </a:r>
          </a:p>
          <a:p>
            <a:pPr marL="0" lvl="0" indent="0" algn="l">
              <a:lnSpc>
                <a:spcPts val="4104"/>
              </a:lnSpc>
            </a:pPr>
            <a:endParaRPr lang="en-US"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601701" y="4678680"/>
            <a:ext cx="11952949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90"/>
              </a:lnSpc>
            </a:pPr>
            <a:r>
              <a:rPr lang="en-US" sz="30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Pour une version plus avancée du système, plusieurs axes sont possibles 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13991" y="1666360"/>
            <a:ext cx="1742533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</a:pPr>
            <a:r>
              <a:rPr lang="en-US" sz="60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537649" y="1506260"/>
            <a:ext cx="8099865" cy="194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8000" b="1">
                <a:solidFill>
                  <a:srgbClr val="066CB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Perspectives d’Amélioration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r>
          </a:p>
        </p:txBody>
      </p:sp>
    </p:spTree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Hexagon Technology Element Design"/>
          <p:cNvSpPr/>
          <p:nvPr/>
        </p:nvSpPr>
        <p:spPr>
          <a:xfrm rot="-5400000" flipH="1" flipV="1">
            <a:off x="353591" y="6362253"/>
            <a:ext cx="5460192" cy="7329117"/>
          </a:xfrm>
          <a:custGeom>
            <a:avLst/>
            <a:gdLst/>
            <a:ahLst/>
            <a:cxnLst/>
            <a:rect l="l" t="t" r="r" b="b"/>
            <a:pathLst>
              <a:path w="5460192" h="7329117">
                <a:moveTo>
                  <a:pt x="5460192" y="7329116"/>
                </a:moveTo>
                <a:lnTo>
                  <a:pt x="0" y="7329116"/>
                </a:lnTo>
                <a:lnTo>
                  <a:pt x="0" y="0"/>
                </a:lnTo>
                <a:lnTo>
                  <a:pt x="5460192" y="0"/>
                </a:lnTo>
                <a:lnTo>
                  <a:pt x="5460192" y="73291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Hexagon Technology Element Design"/>
          <p:cNvSpPr/>
          <p:nvPr/>
        </p:nvSpPr>
        <p:spPr>
          <a:xfrm>
            <a:off x="12388133" y="-5576093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7" y="0"/>
                </a:lnTo>
                <a:lnTo>
                  <a:pt x="5899867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7297922" y="9623093"/>
            <a:ext cx="3023790" cy="302379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0"/>
            <a:ext cx="963416" cy="9634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1084858"/>
            <a:ext cx="8049460" cy="8049460"/>
          </a:xfrm>
          <a:custGeom>
            <a:avLst/>
            <a:gdLst/>
            <a:ahLst/>
            <a:cxnLst/>
            <a:rect l="l" t="t" r="r" b="b"/>
            <a:pathLst>
              <a:path w="8049460" h="8049460">
                <a:moveTo>
                  <a:pt x="0" y="0"/>
                </a:moveTo>
                <a:lnTo>
                  <a:pt x="8049460" y="0"/>
                </a:lnTo>
                <a:lnTo>
                  <a:pt x="8049460" y="8049460"/>
                </a:lnTo>
                <a:lnTo>
                  <a:pt x="0" y="8049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1769739" y="2322480"/>
            <a:ext cx="6052875" cy="6052851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32987" r="-3298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609065" y="3484567"/>
            <a:ext cx="6650235" cy="2247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</a:pPr>
            <a:r>
              <a:rPr lang="en-US" sz="6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Merci de votre </a:t>
            </a:r>
          </a:p>
          <a:p>
            <a:pPr marL="0" lvl="0" indent="0" algn="l">
              <a:lnSpc>
                <a:spcPts val="8399"/>
              </a:lnSpc>
            </a:pPr>
            <a:r>
              <a:rPr lang="en-US" sz="69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attention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43696" y="6399217"/>
            <a:ext cx="6615604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60"/>
              </a:lnSpc>
            </a:pPr>
            <a:r>
              <a:rPr lang="en-US" sz="320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Abdelmounim MOUADILI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09065" y="7662718"/>
            <a:ext cx="6650235" cy="436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10/06/2025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0609065" y="7269521"/>
            <a:ext cx="6650235" cy="0"/>
          </a:xfrm>
          <a:prstGeom prst="line">
            <a:avLst/>
          </a:prstGeom>
          <a:ln w="9525" cap="rnd">
            <a:solidFill>
              <a:srgbClr val="007ED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20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r>
          </a:p>
        </p:txBody>
      </p:sp>
    </p:spTree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16055206" y="8512126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58B317A0-FF12-4937-30E3-4B0C4CD2B41A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F0FA9A04-1F37-6E8A-1B3C-B1E7F9EFFA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67F8DB63-24F0-D950-7000-CA58305F9177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1717876" y="2920042"/>
            <a:ext cx="4632892" cy="1484456"/>
          </a:xfrm>
          <a:custGeom>
            <a:avLst/>
            <a:gdLst/>
            <a:ahLst/>
            <a:cxnLst/>
            <a:rect l="l" t="t" r="r" b="b"/>
            <a:pathLst>
              <a:path w="4632892" h="1484456">
                <a:moveTo>
                  <a:pt x="0" y="0"/>
                </a:moveTo>
                <a:lnTo>
                  <a:pt x="4632893" y="0"/>
                </a:lnTo>
                <a:lnTo>
                  <a:pt x="4632893" y="1484456"/>
                </a:lnTo>
                <a:lnTo>
                  <a:pt x="0" y="148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876" y="5199592"/>
            <a:ext cx="4632892" cy="1484456"/>
          </a:xfrm>
          <a:custGeom>
            <a:avLst/>
            <a:gdLst/>
            <a:ahLst/>
            <a:cxnLst/>
            <a:rect l="l" t="t" r="r" b="b"/>
            <a:pathLst>
              <a:path w="4632892" h="1484456">
                <a:moveTo>
                  <a:pt x="0" y="0"/>
                </a:moveTo>
                <a:lnTo>
                  <a:pt x="4632893" y="0"/>
                </a:lnTo>
                <a:lnTo>
                  <a:pt x="4632893" y="1484456"/>
                </a:lnTo>
                <a:lnTo>
                  <a:pt x="0" y="148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17876" y="7474623"/>
            <a:ext cx="4632892" cy="1484456"/>
          </a:xfrm>
          <a:custGeom>
            <a:avLst/>
            <a:gdLst/>
            <a:ahLst/>
            <a:cxnLst/>
            <a:rect l="l" t="t" r="r" b="b"/>
            <a:pathLst>
              <a:path w="4632892" h="1484456">
                <a:moveTo>
                  <a:pt x="0" y="0"/>
                </a:moveTo>
                <a:lnTo>
                  <a:pt x="4632893" y="0"/>
                </a:lnTo>
                <a:lnTo>
                  <a:pt x="4632893" y="1484456"/>
                </a:lnTo>
                <a:lnTo>
                  <a:pt x="0" y="148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28089" y="2920042"/>
            <a:ext cx="4632892" cy="1484456"/>
          </a:xfrm>
          <a:custGeom>
            <a:avLst/>
            <a:gdLst/>
            <a:ahLst/>
            <a:cxnLst/>
            <a:rect l="l" t="t" r="r" b="b"/>
            <a:pathLst>
              <a:path w="4632892" h="1484456">
                <a:moveTo>
                  <a:pt x="0" y="0"/>
                </a:moveTo>
                <a:lnTo>
                  <a:pt x="4632892" y="0"/>
                </a:lnTo>
                <a:lnTo>
                  <a:pt x="4632892" y="1484456"/>
                </a:lnTo>
                <a:lnTo>
                  <a:pt x="0" y="148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828089" y="5199592"/>
            <a:ext cx="4632892" cy="1484456"/>
          </a:xfrm>
          <a:custGeom>
            <a:avLst/>
            <a:gdLst/>
            <a:ahLst/>
            <a:cxnLst/>
            <a:rect l="l" t="t" r="r" b="b"/>
            <a:pathLst>
              <a:path w="4632892" h="1484456">
                <a:moveTo>
                  <a:pt x="0" y="0"/>
                </a:moveTo>
                <a:lnTo>
                  <a:pt x="4632892" y="0"/>
                </a:lnTo>
                <a:lnTo>
                  <a:pt x="4632892" y="1484456"/>
                </a:lnTo>
                <a:lnTo>
                  <a:pt x="0" y="148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828089" y="7474623"/>
            <a:ext cx="4632892" cy="1484456"/>
          </a:xfrm>
          <a:custGeom>
            <a:avLst/>
            <a:gdLst/>
            <a:ahLst/>
            <a:cxnLst/>
            <a:rect l="l" t="t" r="r" b="b"/>
            <a:pathLst>
              <a:path w="4632892" h="1484456">
                <a:moveTo>
                  <a:pt x="0" y="0"/>
                </a:moveTo>
                <a:lnTo>
                  <a:pt x="4632892" y="0"/>
                </a:lnTo>
                <a:lnTo>
                  <a:pt x="4632892" y="1484456"/>
                </a:lnTo>
                <a:lnTo>
                  <a:pt x="0" y="148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937231" y="2920042"/>
            <a:ext cx="4632892" cy="1484456"/>
          </a:xfrm>
          <a:custGeom>
            <a:avLst/>
            <a:gdLst/>
            <a:ahLst/>
            <a:cxnLst/>
            <a:rect l="l" t="t" r="r" b="b"/>
            <a:pathLst>
              <a:path w="4632892" h="1484456">
                <a:moveTo>
                  <a:pt x="0" y="0"/>
                </a:moveTo>
                <a:lnTo>
                  <a:pt x="4632893" y="0"/>
                </a:lnTo>
                <a:lnTo>
                  <a:pt x="4632893" y="1484456"/>
                </a:lnTo>
                <a:lnTo>
                  <a:pt x="0" y="148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37231" y="5199592"/>
            <a:ext cx="4632892" cy="1484456"/>
          </a:xfrm>
          <a:custGeom>
            <a:avLst/>
            <a:gdLst/>
            <a:ahLst/>
            <a:cxnLst/>
            <a:rect l="l" t="t" r="r" b="b"/>
            <a:pathLst>
              <a:path w="4632892" h="1484456">
                <a:moveTo>
                  <a:pt x="0" y="0"/>
                </a:moveTo>
                <a:lnTo>
                  <a:pt x="4632893" y="0"/>
                </a:lnTo>
                <a:lnTo>
                  <a:pt x="4632893" y="1484456"/>
                </a:lnTo>
                <a:lnTo>
                  <a:pt x="0" y="148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37231" y="7474623"/>
            <a:ext cx="4632892" cy="1484456"/>
          </a:xfrm>
          <a:custGeom>
            <a:avLst/>
            <a:gdLst/>
            <a:ahLst/>
            <a:cxnLst/>
            <a:rect l="l" t="t" r="r" b="b"/>
            <a:pathLst>
              <a:path w="4632892" h="1484456">
                <a:moveTo>
                  <a:pt x="0" y="0"/>
                </a:moveTo>
                <a:lnTo>
                  <a:pt x="4632893" y="0"/>
                </a:lnTo>
                <a:lnTo>
                  <a:pt x="4632893" y="1484456"/>
                </a:lnTo>
                <a:lnTo>
                  <a:pt x="0" y="148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451803" y="3132299"/>
            <a:ext cx="3163969" cy="100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spc="160">
                <a:solidFill>
                  <a:srgbClr val="54C2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Contexte et Objectifs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61838" y="5409589"/>
            <a:ext cx="3544969" cy="100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spc="160">
                <a:solidFill>
                  <a:srgbClr val="54C2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Schéma et Branchements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42838" y="7817523"/>
            <a:ext cx="3163969" cy="100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spc="160">
                <a:solidFill>
                  <a:srgbClr val="54C2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Script Python – Streaming 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552356" y="4404498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-470505" y="-269362"/>
            <a:ext cx="2998410" cy="2596124"/>
          </a:xfrm>
          <a:custGeom>
            <a:avLst/>
            <a:gdLst/>
            <a:ahLst/>
            <a:cxnLst/>
            <a:rect l="l" t="t" r="r" b="b"/>
            <a:pathLst>
              <a:path w="2998410" h="2596124">
                <a:moveTo>
                  <a:pt x="0" y="0"/>
                </a:moveTo>
                <a:lnTo>
                  <a:pt x="2998410" y="0"/>
                </a:lnTo>
                <a:lnTo>
                  <a:pt x="2998410" y="2596124"/>
                </a:lnTo>
                <a:lnTo>
                  <a:pt x="0" y="2596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2178062" y="-571442"/>
            <a:ext cx="7315200" cy="2843784"/>
          </a:xfrm>
          <a:custGeom>
            <a:avLst/>
            <a:gdLst/>
            <a:ahLst/>
            <a:cxnLst/>
            <a:rect l="l" t="t" r="r" b="b"/>
            <a:pathLst>
              <a:path w="7315200" h="2843784">
                <a:moveTo>
                  <a:pt x="0" y="0"/>
                </a:moveTo>
                <a:lnTo>
                  <a:pt x="7315200" y="0"/>
                </a:lnTo>
                <a:lnTo>
                  <a:pt x="7315200" y="2843784"/>
                </a:lnTo>
                <a:lnTo>
                  <a:pt x="0" y="2843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5615772" y="923925"/>
            <a:ext cx="7056457" cy="1072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7"/>
              </a:lnSpc>
            </a:pPr>
            <a:r>
              <a:rPr lang="en-US" sz="6399" b="1">
                <a:solidFill>
                  <a:srgbClr val="54C2E6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PLAN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62551" y="3158575"/>
            <a:ext cx="3163969" cy="100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spc="160">
                <a:solidFill>
                  <a:srgbClr val="54C2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du Système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562551" y="5435457"/>
            <a:ext cx="3405670" cy="100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3"/>
              </a:lnSpc>
            </a:pPr>
            <a:r>
              <a:rPr lang="en-US" sz="3199" spc="159">
                <a:solidFill>
                  <a:srgbClr val="54C2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Programmation Arduino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04252" y="7817523"/>
            <a:ext cx="3163969" cy="100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spc="160">
                <a:solidFill>
                  <a:srgbClr val="54C2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Résultats des Tests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72228" y="3158575"/>
            <a:ext cx="3163969" cy="100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spc="160">
                <a:solidFill>
                  <a:srgbClr val="54C2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Matériels et Logiciels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891238" y="5435457"/>
            <a:ext cx="3163969" cy="100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spc="160">
                <a:solidFill>
                  <a:srgbClr val="54C2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Script Python – Alerte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91238" y="7817523"/>
            <a:ext cx="3163969" cy="1002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4"/>
              </a:lnSpc>
            </a:pPr>
            <a:r>
              <a:rPr lang="en-US" sz="3200" spc="160">
                <a:solidFill>
                  <a:srgbClr val="54C2E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Perspectives d’Amélioration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</a:p>
        </p:txBody>
      </p:sp>
    </p:spTree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0">
            <a:extLst>
              <a:ext uri="{FF2B5EF4-FFF2-40B4-BE49-F238E27FC236}">
                <a16:creationId xmlns:a16="http://schemas.microsoft.com/office/drawing/2014/main" id="{295C02D2-003C-4480-6276-7D7581DC41FC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523EE341-579A-5331-5A04-EF0F86AEAC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809D9D97-50BF-F9E8-C725-6AA1340168BE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8880602" y="-4140554"/>
            <a:ext cx="18568108" cy="18568108"/>
            <a:chOff x="0" y="0"/>
            <a:chExt cx="24757477" cy="2475747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757477" cy="24757477"/>
            </a:xfrm>
            <a:custGeom>
              <a:avLst/>
              <a:gdLst/>
              <a:ahLst/>
              <a:cxnLst/>
              <a:rect l="l" t="t" r="r" b="b"/>
              <a:pathLst>
                <a:path w="24757477" h="24757477">
                  <a:moveTo>
                    <a:pt x="0" y="0"/>
                  </a:moveTo>
                  <a:lnTo>
                    <a:pt x="24757477" y="0"/>
                  </a:lnTo>
                  <a:lnTo>
                    <a:pt x="24757477" y="24757477"/>
                  </a:lnTo>
                  <a:lnTo>
                    <a:pt x="0" y="247574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650240" y="5520739"/>
              <a:ext cx="14381127" cy="13716000"/>
            </a:xfrm>
            <a:custGeom>
              <a:avLst/>
              <a:gdLst/>
              <a:ahLst/>
              <a:cxnLst/>
              <a:rect l="l" t="t" r="r" b="b"/>
              <a:pathLst>
                <a:path w="14381127" h="13716000">
                  <a:moveTo>
                    <a:pt x="0" y="0"/>
                  </a:moveTo>
                  <a:lnTo>
                    <a:pt x="14381127" y="0"/>
                  </a:lnTo>
                  <a:lnTo>
                    <a:pt x="1438112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5400000">
            <a:off x="10349724" y="604467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7" y="0"/>
                </a:lnTo>
                <a:lnTo>
                  <a:pt x="5899867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027244" y="-456723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262988" y="4490447"/>
            <a:ext cx="12538612" cy="1306105"/>
          </a:xfrm>
          <a:custGeom>
            <a:avLst/>
            <a:gdLst/>
            <a:ahLst/>
            <a:cxnLst/>
            <a:rect l="l" t="t" r="r" b="b"/>
            <a:pathLst>
              <a:path w="12538612" h="1306105">
                <a:moveTo>
                  <a:pt x="0" y="1306106"/>
                </a:moveTo>
                <a:lnTo>
                  <a:pt x="12538612" y="1306106"/>
                </a:lnTo>
                <a:lnTo>
                  <a:pt x="12538612" y="0"/>
                </a:lnTo>
                <a:lnTo>
                  <a:pt x="0" y="0"/>
                </a:lnTo>
                <a:lnTo>
                  <a:pt x="0" y="1306106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654953" y="1391960"/>
            <a:ext cx="1742533" cy="1497489"/>
            <a:chOff x="0" y="0"/>
            <a:chExt cx="812800" cy="6985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B4D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95605" y="5960218"/>
            <a:ext cx="8398039" cy="186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639"/>
              </a:lnSpc>
              <a:spcBef>
                <a:spcPct val="0"/>
              </a:spcBef>
            </a:pPr>
            <a:r>
              <a:rPr lang="fr-FR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Aujourd’hui, la sécurité est devenue une priorité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notamment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dans les domiciles, les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bureaux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 les entrepôts. Les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systèmes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classiques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sont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souvent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coûteux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peu flexibles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complexes à </a:t>
            </a:r>
            <a:r>
              <a:rPr lang="en-US" sz="2599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déployer</a:t>
            </a:r>
            <a:r>
              <a:rPr lang="en-US" sz="2599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52350" y="5322208"/>
            <a:ext cx="5975331" cy="530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01"/>
              </a:lnSpc>
            </a:pPr>
            <a:r>
              <a:rPr lang="en-US" sz="33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Contexte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54953" y="1723510"/>
            <a:ext cx="1742533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</a:pPr>
            <a:r>
              <a:rPr lang="en-US" sz="60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5354" y="2435749"/>
            <a:ext cx="7224304" cy="194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8000" b="1">
                <a:solidFill>
                  <a:srgbClr val="066CB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Contexte et Objectifs</a:t>
            </a:r>
          </a:p>
        </p:txBody>
      </p:sp>
      <p:sp>
        <p:nvSpPr>
          <p:cNvPr id="15" name="Freeform 15"/>
          <p:cNvSpPr/>
          <p:nvPr/>
        </p:nvSpPr>
        <p:spPr>
          <a:xfrm>
            <a:off x="6075354" y="-2736850"/>
            <a:ext cx="5550743" cy="4642898"/>
          </a:xfrm>
          <a:custGeom>
            <a:avLst/>
            <a:gdLst/>
            <a:ahLst/>
            <a:cxnLst/>
            <a:rect l="l" t="t" r="r" b="b"/>
            <a:pathLst>
              <a:path w="5550743" h="4642898">
                <a:moveTo>
                  <a:pt x="0" y="0"/>
                </a:moveTo>
                <a:lnTo>
                  <a:pt x="5550743" y="0"/>
                </a:lnTo>
                <a:lnTo>
                  <a:pt x="5550743" y="4642899"/>
                </a:lnTo>
                <a:lnTo>
                  <a:pt x="0" y="46428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9553"/>
            </a:stretch>
          </a:blipFill>
        </p:spPr>
      </p:sp>
      <p:grpSp>
        <p:nvGrpSpPr>
          <p:cNvPr id="16" name="Group 16"/>
          <p:cNvGrpSpPr/>
          <p:nvPr/>
        </p:nvGrpSpPr>
        <p:grpSpPr>
          <a:xfrm rot="-5400000">
            <a:off x="4900381" y="8809234"/>
            <a:ext cx="963416" cy="96341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5400000">
            <a:off x="14495470" y="3679040"/>
            <a:ext cx="963416" cy="96341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5400000">
            <a:off x="6104082" y="8743950"/>
            <a:ext cx="428212" cy="42821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</a:p>
        </p:txBody>
      </p:sp>
    </p:spTree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Hexagon Technology Element Design"/>
          <p:cNvSpPr/>
          <p:nvPr/>
        </p:nvSpPr>
        <p:spPr>
          <a:xfrm rot="-5400000">
            <a:off x="12522134" y="6044206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7" y="0"/>
                </a:lnTo>
                <a:lnTo>
                  <a:pt x="5899867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10">
            <a:extLst>
              <a:ext uri="{FF2B5EF4-FFF2-40B4-BE49-F238E27FC236}">
                <a16:creationId xmlns:a16="http://schemas.microsoft.com/office/drawing/2014/main" id="{CD7D20C2-6B2B-B634-7D36-3E7FBDB0C983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949FBC19-1E2A-4EDF-9B01-DEB44DD700C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AF49DC8D-A533-3BBA-A992-DF8891950A1B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" name="Freeform 3" descr="Hexagon Technology Element Design"/>
          <p:cNvSpPr/>
          <p:nvPr/>
        </p:nvSpPr>
        <p:spPr>
          <a:xfrm>
            <a:off x="14309366" y="-5113984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7707312" y="44"/>
            <a:ext cx="19050" cy="10287000"/>
          </a:xfrm>
          <a:prstGeom prst="line">
            <a:avLst/>
          </a:prstGeom>
          <a:ln w="47625" cap="flat">
            <a:solidFill>
              <a:srgbClr val="36B7F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rot="-5400000">
            <a:off x="-482791" y="8207395"/>
            <a:ext cx="2996968" cy="2596124"/>
          </a:xfrm>
          <a:custGeom>
            <a:avLst/>
            <a:gdLst/>
            <a:ahLst/>
            <a:cxnLst/>
            <a:rect l="l" t="t" r="r" b="b"/>
            <a:pathLst>
              <a:path w="2996968" h="2596124">
                <a:moveTo>
                  <a:pt x="0" y="0"/>
                </a:moveTo>
                <a:lnTo>
                  <a:pt x="2996968" y="0"/>
                </a:lnTo>
                <a:lnTo>
                  <a:pt x="2996968" y="2596123"/>
                </a:lnTo>
                <a:lnTo>
                  <a:pt x="0" y="2596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788453" y="1861797"/>
            <a:ext cx="813513" cy="81351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74B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788453" y="3558253"/>
            <a:ext cx="813513" cy="81351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74B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845425" y="7312951"/>
            <a:ext cx="813513" cy="81351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74B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7788453" y="5375488"/>
            <a:ext cx="813513" cy="81351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074BA"/>
            </a:solidFill>
          </p:spPr>
        </p:sp>
      </p:grpSp>
      <p:sp>
        <p:nvSpPr>
          <p:cNvPr id="14" name="Freeform 14"/>
          <p:cNvSpPr/>
          <p:nvPr/>
        </p:nvSpPr>
        <p:spPr>
          <a:xfrm>
            <a:off x="-282368" y="3276299"/>
            <a:ext cx="7746793" cy="5825403"/>
          </a:xfrm>
          <a:custGeom>
            <a:avLst/>
            <a:gdLst/>
            <a:ahLst/>
            <a:cxnLst/>
            <a:rect l="l" t="t" r="r" b="b"/>
            <a:pathLst>
              <a:path w="7746793" h="5825403">
                <a:moveTo>
                  <a:pt x="0" y="0"/>
                </a:moveTo>
                <a:lnTo>
                  <a:pt x="7746793" y="0"/>
                </a:lnTo>
                <a:lnTo>
                  <a:pt x="7746793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2866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235213" y="847385"/>
            <a:ext cx="5251207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75"/>
              </a:lnSpc>
              <a:spcBef>
                <a:spcPct val="0"/>
              </a:spcBef>
            </a:pPr>
            <a:r>
              <a:rPr lang="en-US" sz="7500" b="1" u="none">
                <a:solidFill>
                  <a:srgbClr val="066CB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Objectifs du projet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26843" y="1728447"/>
            <a:ext cx="732274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25"/>
              </a:lnSpc>
            </a:pPr>
            <a:r>
              <a:rPr lang="en-US" sz="3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Concevoir un système de </a:t>
            </a:r>
            <a:r>
              <a:rPr lang="en-US" sz="33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détection de mouvement</a:t>
            </a:r>
            <a:r>
              <a:rPr lang="en-US" sz="3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basé sur </a:t>
            </a:r>
            <a:r>
              <a:rPr lang="en-US" sz="33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 capteur PIR.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07945" y="1771739"/>
            <a:ext cx="574530" cy="78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55"/>
              </a:lnSpc>
            </a:pPr>
            <a:r>
              <a:rPr lang="en-US" sz="3793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1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26843" y="3357751"/>
            <a:ext cx="732274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25"/>
              </a:lnSpc>
            </a:pPr>
            <a:r>
              <a:rPr lang="en-US" sz="3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Réagir localement avec une </a:t>
            </a:r>
            <a:r>
              <a:rPr lang="en-US" sz="33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alerte visuelle (LED + buzzer)</a:t>
            </a:r>
            <a:r>
              <a:rPr lang="en-US" sz="3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07945" y="3468195"/>
            <a:ext cx="574530" cy="78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55"/>
              </a:lnSpc>
              <a:spcBef>
                <a:spcPct val="0"/>
              </a:spcBef>
            </a:pPr>
            <a:r>
              <a:rPr lang="en-US" sz="3793" b="1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64917" y="7222893"/>
            <a:ext cx="574530" cy="78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55"/>
              </a:lnSpc>
              <a:spcBef>
                <a:spcPct val="0"/>
              </a:spcBef>
            </a:pPr>
            <a:r>
              <a:rPr lang="en-US" sz="3793" b="1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07945" y="5285429"/>
            <a:ext cx="574530" cy="784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955"/>
              </a:lnSpc>
              <a:spcBef>
                <a:spcPct val="0"/>
              </a:spcBef>
            </a:pPr>
            <a:r>
              <a:rPr lang="en-US" sz="3793" b="1" u="non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26843" y="5139390"/>
            <a:ext cx="732274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25"/>
              </a:lnSpc>
            </a:pPr>
            <a:r>
              <a:rPr lang="en-US" sz="3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Réagir à distance en envoyant un </a:t>
            </a:r>
            <a:r>
              <a:rPr lang="en-US" sz="33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email </a:t>
            </a:r>
            <a:r>
              <a:rPr lang="en-US" sz="3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avec une </a:t>
            </a:r>
            <a:r>
              <a:rPr lang="en-US" sz="33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</a:t>
            </a:r>
            <a:r>
              <a:rPr lang="en-US" sz="3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et une </a:t>
            </a:r>
            <a:r>
              <a:rPr lang="en-US" sz="33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vidéo</a:t>
            </a:r>
            <a:r>
              <a:rPr lang="en-US" sz="3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754188" y="7107694"/>
            <a:ext cx="7322748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725"/>
              </a:lnSpc>
            </a:pPr>
            <a:r>
              <a:rPr lang="en-US" sz="3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Permettre la </a:t>
            </a:r>
            <a:r>
              <a:rPr lang="en-US" sz="3375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visualisation en direct</a:t>
            </a:r>
            <a:r>
              <a:rPr lang="en-US" sz="337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via un serveur de streaming vidéo.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</a:p>
        </p:txBody>
      </p:sp>
    </p:spTree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0">
            <a:extLst>
              <a:ext uri="{FF2B5EF4-FFF2-40B4-BE49-F238E27FC236}">
                <a16:creationId xmlns:a16="http://schemas.microsoft.com/office/drawing/2014/main" id="{A00C1274-D962-C1EE-0A02-D15EDD2FE425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4E96F47D-ECD9-1F04-8B29-421FFB05D19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5E2D242D-2FB3-7865-F8EB-8F3188CC366B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 descr="Hexagon Technology Element Design"/>
          <p:cNvSpPr/>
          <p:nvPr/>
        </p:nvSpPr>
        <p:spPr>
          <a:xfrm>
            <a:off x="12027244" y="-456723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Technology Circle Gear"/>
          <p:cNvSpPr/>
          <p:nvPr/>
        </p:nvSpPr>
        <p:spPr>
          <a:xfrm>
            <a:off x="-8934331" y="-4140554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01315" y="9623093"/>
            <a:ext cx="3023790" cy="302379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29189" y="-363803"/>
            <a:ext cx="963416" cy="9634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49723" y="1028700"/>
            <a:ext cx="7484826" cy="8325569"/>
            <a:chOff x="687070" y="247650"/>
            <a:chExt cx="11148060" cy="124002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148060" cy="12400280"/>
            </a:xfrm>
            <a:custGeom>
              <a:avLst/>
              <a:gdLst/>
              <a:ahLst/>
              <a:cxnLst/>
              <a:rect l="l" t="t" r="r" b="b"/>
              <a:pathLst>
                <a:path w="11148060" h="1240028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6"/>
              <a:stretch>
                <a:fillRect t="-5308" b="-5308"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15491819" y="7418444"/>
            <a:ext cx="3811334" cy="4114800"/>
          </a:xfrm>
          <a:custGeom>
            <a:avLst/>
            <a:gdLst/>
            <a:ahLst/>
            <a:cxnLst/>
            <a:rect l="l" t="t" r="r" b="b"/>
            <a:pathLst>
              <a:path w="3811334" h="4114800">
                <a:moveTo>
                  <a:pt x="0" y="0"/>
                </a:moveTo>
                <a:lnTo>
                  <a:pt x="3811333" y="0"/>
                </a:lnTo>
                <a:lnTo>
                  <a:pt x="38113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44000" y="1696895"/>
            <a:ext cx="6175269" cy="169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</a:pPr>
            <a:r>
              <a:rPr lang="en-US" sz="5600" b="1">
                <a:solidFill>
                  <a:srgbClr val="1074B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 du Système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9684" y="3525566"/>
            <a:ext cx="7046535" cy="546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7362" lvl="1" indent="-258681" algn="l">
              <a:lnSpc>
                <a:spcPts val="4792"/>
              </a:lnSpc>
              <a:buAutoNum type="arabicPeriod"/>
            </a:pPr>
            <a:r>
              <a:rPr lang="en-US" sz="239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capteur PIR détecte un mouvement.</a:t>
            </a:r>
          </a:p>
          <a:p>
            <a:pPr marL="517362" lvl="1" indent="-258681" algn="l">
              <a:lnSpc>
                <a:spcPts val="4792"/>
              </a:lnSpc>
              <a:buAutoNum type="arabicPeriod"/>
            </a:pPr>
            <a:r>
              <a:rPr lang="en-US" sz="239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L’Arduino Yun déclenche une requête HTTP GET vers le serveur.</a:t>
            </a:r>
          </a:p>
          <a:p>
            <a:pPr marL="517362" lvl="1" indent="-258681" algn="l">
              <a:lnSpc>
                <a:spcPts val="4792"/>
              </a:lnSpc>
              <a:buAutoNum type="arabicPeriod"/>
            </a:pPr>
            <a:r>
              <a:rPr lang="en-US" sz="239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 serveur Python (avec Flask et OpenCV) :</a:t>
            </a:r>
          </a:p>
          <a:p>
            <a:pPr marL="1034725" lvl="2" indent="-344908" algn="l">
              <a:lnSpc>
                <a:spcPts val="4792"/>
              </a:lnSpc>
              <a:buAutoNum type="alphaLcPeriod"/>
            </a:pPr>
            <a:r>
              <a:rPr lang="en-US" sz="239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Prend une photo instantanée</a:t>
            </a:r>
          </a:p>
          <a:p>
            <a:pPr marL="1034725" lvl="2" indent="-344908" algn="l">
              <a:lnSpc>
                <a:spcPts val="4792"/>
              </a:lnSpc>
              <a:buAutoNum type="alphaLcPeriod"/>
            </a:pPr>
            <a:r>
              <a:rPr lang="en-US" sz="239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Enregistre une vidéo de 5 secondes</a:t>
            </a:r>
          </a:p>
          <a:p>
            <a:pPr marL="1034725" lvl="2" indent="-344908" algn="l">
              <a:lnSpc>
                <a:spcPts val="4792"/>
              </a:lnSpc>
              <a:buAutoNum type="alphaLcPeriod"/>
            </a:pPr>
            <a:r>
              <a:rPr lang="en-US" sz="239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Envoie un email d’alerte avec les fichiers en pièce jointe</a:t>
            </a:r>
          </a:p>
          <a:p>
            <a:pPr marL="1034725" lvl="2" indent="-344908" algn="l">
              <a:lnSpc>
                <a:spcPts val="4792"/>
              </a:lnSpc>
              <a:buAutoNum type="alphaLcPeriod"/>
            </a:pPr>
            <a:r>
              <a:rPr lang="en-US" sz="239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Fournit un lien vers le flux vidéo en direct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23447" y="1728011"/>
            <a:ext cx="1742533" cy="814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</a:pPr>
            <a:r>
              <a:rPr lang="en-US" sz="6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</a:p>
        </p:txBody>
      </p:sp>
    </p:spTree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61319" y="0"/>
            <a:ext cx="10785845" cy="10287000"/>
          </a:xfrm>
          <a:custGeom>
            <a:avLst/>
            <a:gdLst/>
            <a:ahLst/>
            <a:cxnLst/>
            <a:rect l="l" t="t" r="r" b="b"/>
            <a:pathLst>
              <a:path w="10785845" h="10287000">
                <a:moveTo>
                  <a:pt x="0" y="0"/>
                </a:moveTo>
                <a:lnTo>
                  <a:pt x="10785845" y="0"/>
                </a:lnTo>
                <a:lnTo>
                  <a:pt x="1078584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10">
            <a:extLst>
              <a:ext uri="{FF2B5EF4-FFF2-40B4-BE49-F238E27FC236}">
                <a16:creationId xmlns:a16="http://schemas.microsoft.com/office/drawing/2014/main" id="{490A482A-81FC-BF1C-F78D-37A15C104EE2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D8934B89-0CA8-A648-AE8D-77132D34001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6CF24700-B556-A3B7-E0E1-0A7A4E358A6C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" name="Group 3"/>
          <p:cNvGrpSpPr/>
          <p:nvPr/>
        </p:nvGrpSpPr>
        <p:grpSpPr>
          <a:xfrm>
            <a:off x="17042347" y="3631605"/>
            <a:ext cx="3023790" cy="302379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59118" y="-2119483"/>
            <a:ext cx="3023790" cy="302379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97903" y="8776592"/>
            <a:ext cx="963416" cy="96341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0"/>
            <a:ext cx="963416" cy="96341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00488" y="1203702"/>
            <a:ext cx="428212" cy="42821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167090" y="8776592"/>
            <a:ext cx="677884" cy="67788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-5400000" flipH="1">
            <a:off x="-762209" y="5943064"/>
            <a:ext cx="5773807" cy="7750076"/>
          </a:xfrm>
          <a:custGeom>
            <a:avLst/>
            <a:gdLst/>
            <a:ahLst/>
            <a:cxnLst/>
            <a:rect l="l" t="t" r="r" b="b"/>
            <a:pathLst>
              <a:path w="5773807" h="7750076">
                <a:moveTo>
                  <a:pt x="5773807" y="0"/>
                </a:moveTo>
                <a:lnTo>
                  <a:pt x="0" y="0"/>
                </a:lnTo>
                <a:lnTo>
                  <a:pt x="0" y="7750076"/>
                </a:lnTo>
                <a:lnTo>
                  <a:pt x="5773807" y="7750076"/>
                </a:lnTo>
                <a:lnTo>
                  <a:pt x="57738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flipH="1">
            <a:off x="1875454" y="-456723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5899867" y="0"/>
                </a:moveTo>
                <a:lnTo>
                  <a:pt x="0" y="0"/>
                </a:lnTo>
                <a:lnTo>
                  <a:pt x="0" y="7919285"/>
                </a:lnTo>
                <a:lnTo>
                  <a:pt x="5899867" y="7919285"/>
                </a:lnTo>
                <a:lnTo>
                  <a:pt x="589986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flipV="1">
            <a:off x="3844974" y="4777291"/>
            <a:ext cx="14060807" cy="1464667"/>
          </a:xfrm>
          <a:custGeom>
            <a:avLst/>
            <a:gdLst/>
            <a:ahLst/>
            <a:cxnLst/>
            <a:rect l="l" t="t" r="r" b="b"/>
            <a:pathLst>
              <a:path w="14060807" h="1464667">
                <a:moveTo>
                  <a:pt x="0" y="1464668"/>
                </a:moveTo>
                <a:lnTo>
                  <a:pt x="14060806" y="1464668"/>
                </a:lnTo>
                <a:lnTo>
                  <a:pt x="14060806" y="0"/>
                </a:lnTo>
                <a:lnTo>
                  <a:pt x="0" y="0"/>
                </a:lnTo>
                <a:lnTo>
                  <a:pt x="0" y="1464668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2413991" y="1391960"/>
            <a:ext cx="1742533" cy="1497489"/>
            <a:chOff x="0" y="0"/>
            <a:chExt cx="812800" cy="6985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B4D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2413991" y="1666360"/>
            <a:ext cx="1742533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</a:pPr>
            <a:r>
              <a:rPr lang="en-US" sz="60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061453" y="2830380"/>
            <a:ext cx="8099865" cy="194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8000" b="1">
                <a:solidFill>
                  <a:srgbClr val="066CB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Matériels et Logiciels</a:t>
            </a:r>
          </a:p>
        </p:txBody>
      </p:sp>
      <p:sp>
        <p:nvSpPr>
          <p:cNvPr id="29" name="Freeform 29"/>
          <p:cNvSpPr/>
          <p:nvPr/>
        </p:nvSpPr>
        <p:spPr>
          <a:xfrm>
            <a:off x="9975596" y="-4140554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</a:p>
        </p:txBody>
      </p:sp>
    </p:spTree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0">
            <a:extLst>
              <a:ext uri="{FF2B5EF4-FFF2-40B4-BE49-F238E27FC236}">
                <a16:creationId xmlns:a16="http://schemas.microsoft.com/office/drawing/2014/main" id="{8C5683C6-A332-90E3-903D-EC382A20D691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31B61CC6-530E-83E0-5573-010FB82C3E8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235C408C-660B-0D77-A6D4-F846B733B96C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 descr="Hexagon Technology Element Design"/>
          <p:cNvSpPr/>
          <p:nvPr/>
        </p:nvSpPr>
        <p:spPr>
          <a:xfrm>
            <a:off x="12027244" y="-456723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Technology Circle Gear"/>
          <p:cNvSpPr/>
          <p:nvPr/>
        </p:nvSpPr>
        <p:spPr>
          <a:xfrm>
            <a:off x="-10402923" y="-3853999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01315" y="9623093"/>
            <a:ext cx="3023790" cy="302379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29189" y="-363803"/>
            <a:ext cx="963416" cy="9634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 descr="Hexagon connection technology line"/>
          <p:cNvSpPr/>
          <p:nvPr/>
        </p:nvSpPr>
        <p:spPr>
          <a:xfrm>
            <a:off x="15491819" y="7418444"/>
            <a:ext cx="3811334" cy="4114800"/>
          </a:xfrm>
          <a:custGeom>
            <a:avLst/>
            <a:gdLst/>
            <a:ahLst/>
            <a:cxnLst/>
            <a:rect l="l" t="t" r="r" b="b"/>
            <a:pathLst>
              <a:path w="3811334" h="4114800">
                <a:moveTo>
                  <a:pt x="0" y="0"/>
                </a:moveTo>
                <a:lnTo>
                  <a:pt x="3811333" y="0"/>
                </a:lnTo>
                <a:lnTo>
                  <a:pt x="38113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95284" y="1540710"/>
            <a:ext cx="5133275" cy="3261604"/>
          </a:xfrm>
          <a:custGeom>
            <a:avLst/>
            <a:gdLst/>
            <a:ahLst/>
            <a:cxnLst/>
            <a:rect l="l" t="t" r="r" b="b"/>
            <a:pathLst>
              <a:path w="5133275" h="3261604">
                <a:moveTo>
                  <a:pt x="0" y="0"/>
                </a:moveTo>
                <a:lnTo>
                  <a:pt x="5133274" y="0"/>
                </a:lnTo>
                <a:lnTo>
                  <a:pt x="5133274" y="3261603"/>
                </a:lnTo>
                <a:lnTo>
                  <a:pt x="0" y="3261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598317" y="2070125"/>
            <a:ext cx="4194288" cy="4194288"/>
          </a:xfrm>
          <a:custGeom>
            <a:avLst/>
            <a:gdLst/>
            <a:ahLst/>
            <a:cxnLst/>
            <a:rect l="l" t="t" r="r" b="b"/>
            <a:pathLst>
              <a:path w="4194288" h="4194288">
                <a:moveTo>
                  <a:pt x="0" y="0"/>
                </a:moveTo>
                <a:lnTo>
                  <a:pt x="4194288" y="0"/>
                </a:lnTo>
                <a:lnTo>
                  <a:pt x="4194288" y="4194288"/>
                </a:lnTo>
                <a:lnTo>
                  <a:pt x="0" y="41942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199823" y="5600700"/>
            <a:ext cx="2915977" cy="2915977"/>
          </a:xfrm>
          <a:custGeom>
            <a:avLst/>
            <a:gdLst/>
            <a:ahLst/>
            <a:cxnLst/>
            <a:rect l="l" t="t" r="r" b="b"/>
            <a:pathLst>
              <a:path w="2915977" h="2915977">
                <a:moveTo>
                  <a:pt x="0" y="0"/>
                </a:moveTo>
                <a:lnTo>
                  <a:pt x="2915977" y="0"/>
                </a:lnTo>
                <a:lnTo>
                  <a:pt x="2915977" y="2915977"/>
                </a:lnTo>
                <a:lnTo>
                  <a:pt x="0" y="29159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923948" y="4802313"/>
            <a:ext cx="4261528" cy="4261528"/>
          </a:xfrm>
          <a:custGeom>
            <a:avLst/>
            <a:gdLst/>
            <a:ahLst/>
            <a:cxnLst/>
            <a:rect l="l" t="t" r="r" b="b"/>
            <a:pathLst>
              <a:path w="4261528" h="4261528">
                <a:moveTo>
                  <a:pt x="0" y="0"/>
                </a:moveTo>
                <a:lnTo>
                  <a:pt x="4261528" y="0"/>
                </a:lnTo>
                <a:lnTo>
                  <a:pt x="4261528" y="4261529"/>
                </a:lnTo>
                <a:lnTo>
                  <a:pt x="0" y="4261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761921" y="4802313"/>
            <a:ext cx="3880996" cy="4258980"/>
          </a:xfrm>
          <a:custGeom>
            <a:avLst/>
            <a:gdLst/>
            <a:ahLst/>
            <a:cxnLst/>
            <a:rect l="l" t="t" r="r" b="b"/>
            <a:pathLst>
              <a:path w="3880996" h="4258980">
                <a:moveTo>
                  <a:pt x="0" y="0"/>
                </a:moveTo>
                <a:lnTo>
                  <a:pt x="3880996" y="0"/>
                </a:lnTo>
                <a:lnTo>
                  <a:pt x="3880996" y="4258981"/>
                </a:lnTo>
                <a:lnTo>
                  <a:pt x="0" y="42589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7050327" y="3719131"/>
            <a:ext cx="1835950" cy="1710924"/>
          </a:xfrm>
          <a:custGeom>
            <a:avLst/>
            <a:gdLst/>
            <a:ahLst/>
            <a:cxnLst/>
            <a:rect l="l" t="t" r="r" b="b"/>
            <a:pathLst>
              <a:path w="1835950" h="1710924">
                <a:moveTo>
                  <a:pt x="0" y="0"/>
                </a:moveTo>
                <a:lnTo>
                  <a:pt x="1835950" y="0"/>
                </a:lnTo>
                <a:lnTo>
                  <a:pt x="1835950" y="1710924"/>
                </a:lnTo>
                <a:lnTo>
                  <a:pt x="0" y="17109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69199" t="-35941" r="-20944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286820" y="9134143"/>
            <a:ext cx="6946781" cy="47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Système simple, </a:t>
            </a:r>
            <a:r>
              <a:rPr lang="en-US" sz="27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modulaire</a:t>
            </a: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et à </a:t>
            </a:r>
            <a:r>
              <a:rPr lang="en-US" sz="27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faible</a:t>
            </a: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coût</a:t>
            </a:r>
            <a:endParaRPr lang="en-US" sz="2799" b="1" dirty="0">
              <a:solidFill>
                <a:srgbClr val="000000"/>
              </a:solidFill>
              <a:latin typeface="Times New Roman Bold"/>
              <a:ea typeface="Times New Roman Bold"/>
              <a:cs typeface="Times New Roman Bold"/>
              <a:sym typeface="Times New Roman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0" y="752475"/>
            <a:ext cx="7478917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  <a:spcBef>
                <a:spcPct val="0"/>
              </a:spcBef>
            </a:pPr>
            <a:r>
              <a:rPr lang="en-US" sz="7199" b="1">
                <a:solidFill>
                  <a:srgbClr val="007ED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Matériel Utilisé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r>
          </a:p>
        </p:txBody>
      </p:sp>
    </p:spTree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0">
            <a:extLst>
              <a:ext uri="{FF2B5EF4-FFF2-40B4-BE49-F238E27FC236}">
                <a16:creationId xmlns:a16="http://schemas.microsoft.com/office/drawing/2014/main" id="{F894D4A7-880E-913A-9B7D-B35A499A5953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2516819C-74F5-9C10-C747-0A393079729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C7826876-358D-1300-53E0-C63D6B437872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 descr="Hexagon Technology Element Design"/>
          <p:cNvSpPr/>
          <p:nvPr/>
        </p:nvSpPr>
        <p:spPr>
          <a:xfrm>
            <a:off x="12027244" y="-456723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0" y="0"/>
                </a:moveTo>
                <a:lnTo>
                  <a:pt x="5899868" y="0"/>
                </a:lnTo>
                <a:lnTo>
                  <a:pt x="5899868" y="7919285"/>
                </a:lnTo>
                <a:lnTo>
                  <a:pt x="0" y="79192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 descr="Technology Circle Gear"/>
          <p:cNvSpPr/>
          <p:nvPr/>
        </p:nvSpPr>
        <p:spPr>
          <a:xfrm>
            <a:off x="-10402923" y="-3853999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01315" y="9623093"/>
            <a:ext cx="3023790" cy="302379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29189" y="-363803"/>
            <a:ext cx="963416" cy="9634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 descr="Hexagon connection technology line"/>
          <p:cNvSpPr/>
          <p:nvPr/>
        </p:nvSpPr>
        <p:spPr>
          <a:xfrm>
            <a:off x="15491819" y="7418444"/>
            <a:ext cx="3811334" cy="4114800"/>
          </a:xfrm>
          <a:custGeom>
            <a:avLst/>
            <a:gdLst/>
            <a:ahLst/>
            <a:cxnLst/>
            <a:rect l="l" t="t" r="r" b="b"/>
            <a:pathLst>
              <a:path w="3811334" h="4114800">
                <a:moveTo>
                  <a:pt x="0" y="0"/>
                </a:moveTo>
                <a:lnTo>
                  <a:pt x="3811333" y="0"/>
                </a:lnTo>
                <a:lnTo>
                  <a:pt x="38113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529689" y="2697674"/>
            <a:ext cx="2217490" cy="2192543"/>
          </a:xfrm>
          <a:custGeom>
            <a:avLst/>
            <a:gdLst/>
            <a:ahLst/>
            <a:cxnLst/>
            <a:rect l="l" t="t" r="r" b="b"/>
            <a:pathLst>
              <a:path w="2217490" h="2192543">
                <a:moveTo>
                  <a:pt x="0" y="0"/>
                </a:moveTo>
                <a:lnTo>
                  <a:pt x="2217490" y="0"/>
                </a:lnTo>
                <a:lnTo>
                  <a:pt x="2217490" y="2192543"/>
                </a:lnTo>
                <a:lnTo>
                  <a:pt x="0" y="21925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21740" y="2201967"/>
            <a:ext cx="7769524" cy="3690524"/>
          </a:xfrm>
          <a:custGeom>
            <a:avLst/>
            <a:gdLst/>
            <a:ahLst/>
            <a:cxnLst/>
            <a:rect l="l" t="t" r="r" b="b"/>
            <a:pathLst>
              <a:path w="7769524" h="3690524">
                <a:moveTo>
                  <a:pt x="0" y="0"/>
                </a:moveTo>
                <a:lnTo>
                  <a:pt x="7769524" y="0"/>
                </a:lnTo>
                <a:lnTo>
                  <a:pt x="7769524" y="3690524"/>
                </a:lnTo>
                <a:lnTo>
                  <a:pt x="0" y="36905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455978" y="6158586"/>
            <a:ext cx="2114464" cy="2114464"/>
          </a:xfrm>
          <a:custGeom>
            <a:avLst/>
            <a:gdLst/>
            <a:ahLst/>
            <a:cxnLst/>
            <a:rect l="l" t="t" r="r" b="b"/>
            <a:pathLst>
              <a:path w="2114464" h="2114464">
                <a:moveTo>
                  <a:pt x="0" y="0"/>
                </a:moveTo>
                <a:lnTo>
                  <a:pt x="2114464" y="0"/>
                </a:lnTo>
                <a:lnTo>
                  <a:pt x="2114464" y="2114464"/>
                </a:lnTo>
                <a:lnTo>
                  <a:pt x="0" y="211446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144000" y="5430055"/>
            <a:ext cx="4603179" cy="2479097"/>
          </a:xfrm>
          <a:custGeom>
            <a:avLst/>
            <a:gdLst/>
            <a:ahLst/>
            <a:cxnLst/>
            <a:rect l="l" t="t" r="r" b="b"/>
            <a:pathLst>
              <a:path w="4603179" h="2479097">
                <a:moveTo>
                  <a:pt x="0" y="0"/>
                </a:moveTo>
                <a:lnTo>
                  <a:pt x="4603179" y="0"/>
                </a:lnTo>
                <a:lnTo>
                  <a:pt x="4603179" y="2479097"/>
                </a:lnTo>
                <a:lnTo>
                  <a:pt x="0" y="2479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4802" t="-25524" r="-44018" b="-40493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792605" y="9134143"/>
            <a:ext cx="8386947" cy="476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Environnement</a:t>
            </a: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de </a:t>
            </a:r>
            <a:r>
              <a:rPr lang="en-US" sz="27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développement</a:t>
            </a: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</a:t>
            </a:r>
            <a:r>
              <a:rPr lang="en-US" sz="2799" b="1" dirty="0" err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complet</a:t>
            </a:r>
            <a:r>
              <a:rPr lang="en-US" sz="27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et polyvalent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6095" y="881798"/>
            <a:ext cx="10486188" cy="13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 b="1">
                <a:solidFill>
                  <a:srgbClr val="007ED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Logiciels et Environnement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</a:p>
        </p:txBody>
      </p:sp>
    </p:spTree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7"/>
          <p:cNvSpPr/>
          <p:nvPr/>
        </p:nvSpPr>
        <p:spPr>
          <a:xfrm rot="-5400000" flipH="1">
            <a:off x="13667746" y="5432446"/>
            <a:ext cx="5773807" cy="7750076"/>
          </a:xfrm>
          <a:custGeom>
            <a:avLst/>
            <a:gdLst/>
            <a:ahLst/>
            <a:cxnLst/>
            <a:rect l="l" t="t" r="r" b="b"/>
            <a:pathLst>
              <a:path w="5773807" h="7750076">
                <a:moveTo>
                  <a:pt x="5773807" y="0"/>
                </a:moveTo>
                <a:lnTo>
                  <a:pt x="0" y="0"/>
                </a:lnTo>
                <a:lnTo>
                  <a:pt x="0" y="7750076"/>
                </a:lnTo>
                <a:lnTo>
                  <a:pt x="5773807" y="7750076"/>
                </a:lnTo>
                <a:lnTo>
                  <a:pt x="57738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10">
            <a:extLst>
              <a:ext uri="{FF2B5EF4-FFF2-40B4-BE49-F238E27FC236}">
                <a16:creationId xmlns:a16="http://schemas.microsoft.com/office/drawing/2014/main" id="{10EF7245-BDD2-6046-8242-619A87A21A00}"/>
              </a:ext>
            </a:extLst>
          </p:cNvPr>
          <p:cNvGrpSpPr/>
          <p:nvPr/>
        </p:nvGrpSpPr>
        <p:grpSpPr>
          <a:xfrm>
            <a:off x="16904632" y="8927405"/>
            <a:ext cx="963416" cy="963416"/>
            <a:chOff x="0" y="0"/>
            <a:chExt cx="812800" cy="812800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8644817-B25F-8513-9836-39D711B8F9F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28" name="TextBox 12">
              <a:extLst>
                <a:ext uri="{FF2B5EF4-FFF2-40B4-BE49-F238E27FC236}">
                  <a16:creationId xmlns:a16="http://schemas.microsoft.com/office/drawing/2014/main" id="{3160E864-9051-00E7-05E2-26FEB247486E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9223121" y="-5706163"/>
            <a:ext cx="9911243" cy="9452848"/>
          </a:xfrm>
          <a:custGeom>
            <a:avLst/>
            <a:gdLst/>
            <a:ahLst/>
            <a:cxnLst/>
            <a:rect l="l" t="t" r="r" b="b"/>
            <a:pathLst>
              <a:path w="9911243" h="9452848">
                <a:moveTo>
                  <a:pt x="0" y="0"/>
                </a:moveTo>
                <a:lnTo>
                  <a:pt x="9911244" y="0"/>
                </a:lnTo>
                <a:lnTo>
                  <a:pt x="9911244" y="9452849"/>
                </a:lnTo>
                <a:lnTo>
                  <a:pt x="0" y="9452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924407" y="9115534"/>
            <a:ext cx="1728723" cy="172872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10792787" y="-4140554"/>
            <a:ext cx="18568108" cy="18568108"/>
          </a:xfrm>
          <a:custGeom>
            <a:avLst/>
            <a:gdLst/>
            <a:ahLst/>
            <a:cxnLst/>
            <a:rect l="l" t="t" r="r" b="b"/>
            <a:pathLst>
              <a:path w="18568108" h="18568108">
                <a:moveTo>
                  <a:pt x="0" y="0"/>
                </a:moveTo>
                <a:lnTo>
                  <a:pt x="18568108" y="0"/>
                </a:lnTo>
                <a:lnTo>
                  <a:pt x="18568108" y="18568108"/>
                </a:lnTo>
                <a:lnTo>
                  <a:pt x="0" y="18568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963416" cy="96341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00488" y="1203702"/>
            <a:ext cx="428212" cy="42821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167090" y="8776592"/>
            <a:ext cx="677884" cy="67788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7ED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rot="-5400000" flipH="1">
            <a:off x="-762209" y="5943064"/>
            <a:ext cx="5773807" cy="7750076"/>
          </a:xfrm>
          <a:custGeom>
            <a:avLst/>
            <a:gdLst/>
            <a:ahLst/>
            <a:cxnLst/>
            <a:rect l="l" t="t" r="r" b="b"/>
            <a:pathLst>
              <a:path w="5773807" h="7750076">
                <a:moveTo>
                  <a:pt x="5773807" y="0"/>
                </a:moveTo>
                <a:lnTo>
                  <a:pt x="0" y="0"/>
                </a:lnTo>
                <a:lnTo>
                  <a:pt x="0" y="7750076"/>
                </a:lnTo>
                <a:lnTo>
                  <a:pt x="5773807" y="7750076"/>
                </a:lnTo>
                <a:lnTo>
                  <a:pt x="577380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1875454" y="-4567230"/>
            <a:ext cx="5899867" cy="7919285"/>
          </a:xfrm>
          <a:custGeom>
            <a:avLst/>
            <a:gdLst/>
            <a:ahLst/>
            <a:cxnLst/>
            <a:rect l="l" t="t" r="r" b="b"/>
            <a:pathLst>
              <a:path w="5899867" h="7919285">
                <a:moveTo>
                  <a:pt x="5899867" y="0"/>
                </a:moveTo>
                <a:lnTo>
                  <a:pt x="0" y="0"/>
                </a:lnTo>
                <a:lnTo>
                  <a:pt x="0" y="7919285"/>
                </a:lnTo>
                <a:lnTo>
                  <a:pt x="5899867" y="7919285"/>
                </a:lnTo>
                <a:lnTo>
                  <a:pt x="589986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flipV="1">
            <a:off x="3844974" y="4777291"/>
            <a:ext cx="13081734" cy="1362681"/>
          </a:xfrm>
          <a:custGeom>
            <a:avLst/>
            <a:gdLst/>
            <a:ahLst/>
            <a:cxnLst/>
            <a:rect l="l" t="t" r="r" b="b"/>
            <a:pathLst>
              <a:path w="13081734" h="1362681">
                <a:moveTo>
                  <a:pt x="0" y="1362681"/>
                </a:moveTo>
                <a:lnTo>
                  <a:pt x="13081734" y="1362681"/>
                </a:lnTo>
                <a:lnTo>
                  <a:pt x="13081734" y="0"/>
                </a:lnTo>
                <a:lnTo>
                  <a:pt x="0" y="0"/>
                </a:lnTo>
                <a:lnTo>
                  <a:pt x="0" y="136268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413991" y="1391960"/>
            <a:ext cx="1742533" cy="1497489"/>
            <a:chOff x="0" y="0"/>
            <a:chExt cx="812800" cy="6985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1074BA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14300" y="-76200"/>
              <a:ext cx="584200" cy="774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413991" y="1666360"/>
            <a:ext cx="1742533" cy="929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80"/>
              </a:lnSpc>
            </a:pPr>
            <a:r>
              <a:rPr lang="en-US" sz="6000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061453" y="2830380"/>
            <a:ext cx="8099865" cy="194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20"/>
              </a:lnSpc>
            </a:pPr>
            <a:r>
              <a:rPr lang="en-US" sz="8000" b="1">
                <a:solidFill>
                  <a:srgbClr val="066CB1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Schéma et Branchements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259300" y="9172575"/>
            <a:ext cx="152400" cy="2381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r>
          </a:p>
        </p:txBody>
      </p:sp>
    </p:spTree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573</Words>
  <Application>Microsoft Office PowerPoint</Application>
  <PresentationFormat>Personnalisé</PresentationFormat>
  <Paragraphs>123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3" baseType="lpstr">
      <vt:lpstr>Consolas</vt:lpstr>
      <vt:lpstr>Arial</vt:lpstr>
      <vt:lpstr>Calibri</vt:lpstr>
      <vt:lpstr>Times New Roman Bold</vt:lpstr>
      <vt:lpstr>Times New Roman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PFA - Surveillance Intelligente</dc:title>
  <cp:lastModifiedBy>Lenovo</cp:lastModifiedBy>
  <cp:revision>8</cp:revision>
  <dcterms:created xsi:type="dcterms:W3CDTF">2006-08-16T00:00:00Z</dcterms:created>
  <dcterms:modified xsi:type="dcterms:W3CDTF">2025-06-09T23:16:36Z</dcterms:modified>
  <dc:identifier>DAGp335gCdc</dc:identifier>
</cp:coreProperties>
</file>